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1" r:id="rId6"/>
    <p:sldId id="313" r:id="rId7"/>
    <p:sldId id="260" r:id="rId8"/>
    <p:sldId id="314" r:id="rId9"/>
    <p:sldId id="262" r:id="rId10"/>
    <p:sldId id="264" r:id="rId11"/>
    <p:sldId id="263" r:id="rId12"/>
    <p:sldId id="265" r:id="rId13"/>
    <p:sldId id="266" r:id="rId14"/>
    <p:sldId id="267" r:id="rId15"/>
    <p:sldId id="268" r:id="rId16"/>
    <p:sldId id="317" r:id="rId17"/>
    <p:sldId id="269" r:id="rId18"/>
    <p:sldId id="270" r:id="rId19"/>
    <p:sldId id="271" r:id="rId20"/>
    <p:sldId id="273" r:id="rId21"/>
    <p:sldId id="272" r:id="rId22"/>
    <p:sldId id="274" r:id="rId23"/>
    <p:sldId id="277" r:id="rId24"/>
    <p:sldId id="278" r:id="rId25"/>
    <p:sldId id="280" r:id="rId26"/>
    <p:sldId id="279" r:id="rId27"/>
    <p:sldId id="281" r:id="rId28"/>
    <p:sldId id="316" r:id="rId29"/>
    <p:sldId id="275" r:id="rId30"/>
    <p:sldId id="318" r:id="rId31"/>
    <p:sldId id="283" r:id="rId32"/>
    <p:sldId id="287" r:id="rId33"/>
    <p:sldId id="284" r:id="rId34"/>
    <p:sldId id="285" r:id="rId35"/>
    <p:sldId id="288" r:id="rId36"/>
    <p:sldId id="286" r:id="rId37"/>
    <p:sldId id="289" r:id="rId38"/>
    <p:sldId id="291" r:id="rId39"/>
    <p:sldId id="315" r:id="rId40"/>
    <p:sldId id="293" r:id="rId41"/>
    <p:sldId id="294" r:id="rId42"/>
    <p:sldId id="295" r:id="rId43"/>
    <p:sldId id="302" r:id="rId44"/>
    <p:sldId id="311" r:id="rId45"/>
    <p:sldId id="296" r:id="rId46"/>
    <p:sldId id="298" r:id="rId47"/>
    <p:sldId id="312" r:id="rId48"/>
    <p:sldId id="299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37" autoAdjust="0"/>
    <p:restoredTop sz="94660"/>
  </p:normalViewPr>
  <p:slideViewPr>
    <p:cSldViewPr snapToGrid="0">
      <p:cViewPr>
        <p:scale>
          <a:sx n="120" d="100"/>
          <a:sy n="120" d="100"/>
        </p:scale>
        <p:origin x="7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B7F30-8AAA-47D8-BAAD-75BA6EAAB362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CFC54-C9D8-4B94-A151-09D6E9959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55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F423-61D4-41BB-979E-2A2005CA9023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26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68C2-0996-4765-A81B-683D13A447C6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9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94AC-9A71-465F-B40D-F4D11513B4E5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69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5EA0-41DB-40E1-894D-87D23324FAF6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65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D8781-804D-42A4-81CA-182B9FBC1491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9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82C6-FEBB-4F39-8AE5-14E76CBFEE6A}" type="datetime1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09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57E6-703A-47A7-BCF8-10B5BF56AEBA}" type="datetime1">
              <a:rPr lang="en-US" smtClean="0"/>
              <a:t>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2A9F-03CA-49E2-ACBA-26FB1F3ED579}" type="datetime1">
              <a:rPr lang="en-US" smtClean="0"/>
              <a:t>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08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A16AF-87D1-492D-A524-7F59B9BEDFD8}" type="datetime1">
              <a:rPr lang="en-US" smtClean="0"/>
              <a:t>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8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F5003-F27B-46CB-B32A-E872977E3B1F}" type="datetime1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3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18DF9-EF5F-41DF-9591-C66EB24BCA22}" type="datetime1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24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D64DB-2DC5-435B-8745-EC35C27F7E5C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7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16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23597"/>
            <a:ext cx="9144000" cy="2387600"/>
          </a:xfrm>
        </p:spPr>
        <p:txBody>
          <a:bodyPr/>
          <a:lstStyle/>
          <a:p>
            <a:r>
              <a:rPr lang="en-US" dirty="0" err="1" smtClean="0"/>
              <a:t>ToR</a:t>
            </a:r>
            <a:r>
              <a:rPr lang="en-US" dirty="0" smtClean="0"/>
              <a:t> 5: </a:t>
            </a:r>
            <a:r>
              <a:rPr lang="en-US" dirty="0" smtClean="0"/>
              <a:t>Atlantic mackerel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20629"/>
            <a:ext cx="9144000" cy="1655762"/>
          </a:xfrm>
        </p:spPr>
        <p:txBody>
          <a:bodyPr/>
          <a:lstStyle/>
          <a:p>
            <a:r>
              <a:rPr lang="en-US" dirty="0" smtClean="0"/>
              <a:t>Kiersten </a:t>
            </a:r>
            <a:r>
              <a:rPr lang="en-US" dirty="0" err="1" smtClean="0"/>
              <a:t>Curti</a:t>
            </a:r>
            <a:r>
              <a:rPr lang="en-US" dirty="0" smtClean="0"/>
              <a:t> &amp; Alex Hansell</a:t>
            </a:r>
          </a:p>
          <a:p>
            <a:r>
              <a:rPr lang="en-US" dirty="0" smtClean="0"/>
              <a:t>Working paper 10</a:t>
            </a:r>
          </a:p>
          <a:p>
            <a:r>
              <a:rPr lang="en-US" dirty="0" smtClean="0"/>
              <a:t>2/09/24</a:t>
            </a:r>
            <a:endParaRPr lang="en-US" dirty="0"/>
          </a:p>
        </p:txBody>
      </p:sp>
      <p:pic>
        <p:nvPicPr>
          <p:cNvPr id="4" name="Picture 2" descr="Welcome to NOAA | NOAA Fishe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052" y="5194214"/>
            <a:ext cx="2937419" cy="117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9" y="4429919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32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4595" y="2551814"/>
            <a:ext cx="3932237" cy="933994"/>
          </a:xfrm>
        </p:spPr>
        <p:txBody>
          <a:bodyPr/>
          <a:lstStyle/>
          <a:p>
            <a:pPr algn="r"/>
            <a:r>
              <a:rPr lang="en-US" sz="2400" b="1" dirty="0" smtClean="0">
                <a:solidFill>
                  <a:srgbClr val="FF0000"/>
                </a:solidFill>
              </a:rPr>
              <a:t>ASAP</a:t>
            </a:r>
          </a:p>
          <a:p>
            <a:pPr algn="r"/>
            <a:r>
              <a:rPr lang="en-US" sz="2400" dirty="0" smtClean="0"/>
              <a:t>WHAM</a:t>
            </a:r>
          </a:p>
          <a:p>
            <a:pPr algn="r"/>
            <a:endParaRPr lang="en-US" dirty="0"/>
          </a:p>
        </p:txBody>
      </p:sp>
      <p:pic>
        <p:nvPicPr>
          <p:cNvPr id="5" name="image2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501640" y="313509"/>
            <a:ext cx="5943600" cy="5943600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7978900" y="6257109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4 WP 10 </a:t>
            </a:r>
            <a:endParaRPr lang="en-US" dirty="0"/>
          </a:p>
        </p:txBody>
      </p:sp>
      <p:pic>
        <p:nvPicPr>
          <p:cNvPr id="7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53" y="3228136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5313"/>
            <a:ext cx="10515600" cy="1325563"/>
          </a:xfrm>
        </p:spPr>
        <p:txBody>
          <a:bodyPr anchor="ctr" anchorCtr="0">
            <a:normAutofit/>
          </a:bodyPr>
          <a:lstStyle/>
          <a:p>
            <a:r>
              <a:rPr lang="en-US" sz="4400" dirty="0" smtClean="0"/>
              <a:t>ASAP to WHAM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08232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61" y="62099"/>
            <a:ext cx="3261360" cy="3282233"/>
          </a:xfrm>
          <a:prstGeom prst="rect">
            <a:avLst/>
          </a:prstGeom>
        </p:spPr>
      </p:pic>
      <p:pic>
        <p:nvPicPr>
          <p:cNvPr id="4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380" y="3344332"/>
            <a:ext cx="3115492" cy="3125415"/>
          </a:xfrm>
          <a:prstGeom prst="rect">
            <a:avLst/>
          </a:prstGeom>
        </p:spPr>
      </p:pic>
      <p:pic>
        <p:nvPicPr>
          <p:cNvPr id="5" name="image16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66206" y="1566530"/>
            <a:ext cx="4821715" cy="4703642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5205549" y="1690688"/>
            <a:ext cx="2319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Block 1 = Catch</a:t>
            </a:r>
          </a:p>
          <a:p>
            <a:r>
              <a:rPr lang="en-US" dirty="0" smtClean="0"/>
              <a:t>Block 2 = Egg index</a:t>
            </a:r>
          </a:p>
          <a:p>
            <a:r>
              <a:rPr lang="en-US" dirty="0" smtClean="0"/>
              <a:t>Block 3 = </a:t>
            </a:r>
            <a:r>
              <a:rPr lang="en-US" dirty="0" smtClean="0">
                <a:solidFill>
                  <a:srgbClr val="FF0000"/>
                </a:solidFill>
              </a:rPr>
              <a:t>Bigelow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Block </a:t>
            </a:r>
            <a:r>
              <a:rPr lang="en-US" dirty="0" smtClean="0"/>
              <a:t>4 = </a:t>
            </a:r>
            <a:r>
              <a:rPr lang="en-US" dirty="0" smtClean="0">
                <a:solidFill>
                  <a:srgbClr val="FF0000"/>
                </a:solidFill>
              </a:rPr>
              <a:t>Albatross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4083" y="6485250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6 WP 10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38091" y="6538912"/>
            <a:ext cx="162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5 WP 10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53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Selectivity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07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ASAP </a:t>
            </a:r>
            <a:r>
              <a:rPr lang="en-US" dirty="0" smtClean="0">
                <a:sym typeface="Wingdings" panose="05000000000000000000" pitchFamily="2" charset="2"/>
              </a:rPr>
              <a:t> WHAM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Age-comps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Recruitment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Time varying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Selectivity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NAA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5113888" y="4816354"/>
            <a:ext cx="2606817" cy="1246116"/>
          </a:xfrm>
          <a:prstGeom prst="rect">
            <a:avLst/>
          </a:prstGeom>
        </p:spPr>
      </p:pic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15" y="427974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1" y="1173951"/>
            <a:ext cx="6492902" cy="3297177"/>
          </a:xfrm>
          <a:prstGeom prst="rect">
            <a:avLst/>
          </a:prstGeom>
        </p:spPr>
      </p:pic>
      <p:pic>
        <p:nvPicPr>
          <p:cNvPr id="8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1614805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12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The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741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Age composition comparison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315066"/>
              </p:ext>
            </p:extLst>
          </p:nvPr>
        </p:nvGraphicFramePr>
        <p:xfrm>
          <a:off x="946907" y="1799955"/>
          <a:ext cx="10093233" cy="348615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544656">
                  <a:extLst>
                    <a:ext uri="{9D8B030D-6E8A-4147-A177-3AD203B41FA5}">
                      <a16:colId xmlns:a16="http://schemas.microsoft.com/office/drawing/2014/main" val="3079510103"/>
                    </a:ext>
                  </a:extLst>
                </a:gridCol>
                <a:gridCol w="1468727">
                  <a:extLst>
                    <a:ext uri="{9D8B030D-6E8A-4147-A177-3AD203B41FA5}">
                      <a16:colId xmlns:a16="http://schemas.microsoft.com/office/drawing/2014/main" val="59652522"/>
                    </a:ext>
                  </a:extLst>
                </a:gridCol>
                <a:gridCol w="1110085">
                  <a:extLst>
                    <a:ext uri="{9D8B030D-6E8A-4147-A177-3AD203B41FA5}">
                      <a16:colId xmlns:a16="http://schemas.microsoft.com/office/drawing/2014/main" val="1235608769"/>
                    </a:ext>
                  </a:extLst>
                </a:gridCol>
                <a:gridCol w="1280867">
                  <a:extLst>
                    <a:ext uri="{9D8B030D-6E8A-4147-A177-3AD203B41FA5}">
                      <a16:colId xmlns:a16="http://schemas.microsoft.com/office/drawing/2014/main" val="976016837"/>
                    </a:ext>
                  </a:extLst>
                </a:gridCol>
                <a:gridCol w="1007616">
                  <a:extLst>
                    <a:ext uri="{9D8B030D-6E8A-4147-A177-3AD203B41FA5}">
                      <a16:colId xmlns:a16="http://schemas.microsoft.com/office/drawing/2014/main" val="2526756768"/>
                    </a:ext>
                  </a:extLst>
                </a:gridCol>
                <a:gridCol w="1297945">
                  <a:extLst>
                    <a:ext uri="{9D8B030D-6E8A-4147-A177-3AD203B41FA5}">
                      <a16:colId xmlns:a16="http://schemas.microsoft.com/office/drawing/2014/main" val="4120158242"/>
                    </a:ext>
                  </a:extLst>
                </a:gridCol>
                <a:gridCol w="1383337">
                  <a:extLst>
                    <a:ext uri="{9D8B030D-6E8A-4147-A177-3AD203B41FA5}">
                      <a16:colId xmlns:a16="http://schemas.microsoft.com/office/drawing/2014/main" val="400351780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age_comp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converged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hessian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NLL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rho_R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rho_SSB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rho_Fbar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70867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multinomial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2305.805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0.1608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0.3633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-0.228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48678496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dir-mult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1769.636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0.5752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0.8363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-0.4225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63775323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dirichlet-miss0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-1488.64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0.9747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1.1804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-0.4947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79425324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dirichlet-pool0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-1481.17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0.9476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1.1474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-0.4894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347837224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logistic-normal-miss0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-1344.85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0.7369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0.7068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-0.2969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217202748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logistic-normal-ar1-miss0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-1578.05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0.8776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0.8802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-0.4192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403002928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logistic-normal-pool0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-1319.17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0.6501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0.6585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-0.2722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26634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mvtweedie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-1319.17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0.1809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0.5006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-0.2307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325777851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6907" y="6356350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1 WP 10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69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" y="0"/>
            <a:ext cx="10515600" cy="1325563"/>
          </a:xfrm>
        </p:spPr>
        <p:txBody>
          <a:bodyPr/>
          <a:lstStyle/>
          <a:p>
            <a:r>
              <a:rPr lang="en-US" dirty="0" smtClean="0"/>
              <a:t>Fishery c</a:t>
            </a:r>
            <a:r>
              <a:rPr lang="en-US" dirty="0" smtClean="0"/>
              <a:t>atch OSA residuals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240280"/>
            <a:ext cx="4572235" cy="457223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20" y="2240280"/>
            <a:ext cx="4572235" cy="4572235"/>
          </a:xfrm>
        </p:spPr>
      </p:pic>
      <p:sp>
        <p:nvSpPr>
          <p:cNvPr id="7" name="TextBox 6"/>
          <p:cNvSpPr txBox="1"/>
          <p:nvPr/>
        </p:nvSpPr>
        <p:spPr>
          <a:xfrm>
            <a:off x="9880923" y="132319"/>
            <a:ext cx="2444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GitHub Run1 &amp; Run2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14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03707"/>
            <a:ext cx="5157787" cy="823912"/>
          </a:xfrm>
        </p:spPr>
        <p:txBody>
          <a:bodyPr/>
          <a:lstStyle/>
          <a:p>
            <a:pPr algn="ctr"/>
            <a:r>
              <a:rPr lang="en-US" dirty="0" smtClean="0"/>
              <a:t>Multinomial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944" y="1303707"/>
            <a:ext cx="5183188" cy="823912"/>
          </a:xfrm>
        </p:spPr>
        <p:txBody>
          <a:bodyPr/>
          <a:lstStyle/>
          <a:p>
            <a:pPr algn="ctr"/>
            <a:r>
              <a:rPr lang="en-US" dirty="0" smtClean="0"/>
              <a:t>Logistic-normal-ar1-miss0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92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" y="0"/>
            <a:ext cx="10515600" cy="1325563"/>
          </a:xfrm>
        </p:spPr>
        <p:txBody>
          <a:bodyPr/>
          <a:lstStyle/>
          <a:p>
            <a:r>
              <a:rPr lang="en-US" dirty="0" smtClean="0"/>
              <a:t>NEFSC Albatross </a:t>
            </a:r>
            <a:r>
              <a:rPr lang="en-US" dirty="0" smtClean="0"/>
              <a:t>OSA residuals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03707"/>
            <a:ext cx="5157787" cy="823912"/>
          </a:xfrm>
        </p:spPr>
        <p:txBody>
          <a:bodyPr/>
          <a:lstStyle/>
          <a:p>
            <a:pPr algn="ctr"/>
            <a:r>
              <a:rPr lang="en-US" dirty="0" smtClean="0"/>
              <a:t>Multinomial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944" y="1303707"/>
            <a:ext cx="5183188" cy="823912"/>
          </a:xfrm>
        </p:spPr>
        <p:txBody>
          <a:bodyPr/>
          <a:lstStyle/>
          <a:p>
            <a:pPr algn="ctr"/>
            <a:r>
              <a:rPr lang="en-US" dirty="0" smtClean="0"/>
              <a:t>Logistic-normal-ar1-miss0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240280"/>
            <a:ext cx="4572235" cy="457223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20" y="2240280"/>
            <a:ext cx="4572235" cy="45722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14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NEFSC Bigelow </a:t>
            </a:r>
            <a:r>
              <a:rPr lang="en-US" dirty="0" smtClean="0"/>
              <a:t>OSA residuals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240280"/>
            <a:ext cx="4572235" cy="457223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20" y="2240280"/>
            <a:ext cx="4572235" cy="45722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16</a:t>
            </a:fld>
            <a:endParaRPr lang="en-US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839788" y="1303707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Multinomial</a:t>
            </a:r>
            <a:endParaRPr lang="en-US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6251944" y="1303707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Logistic-normal-ar1-miss0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582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NEFSC Bigelow OSA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Multinomial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Logistic-normal-pool0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49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Age comp </a:t>
            </a:r>
            <a:r>
              <a:rPr lang="en-US" dirty="0"/>
              <a:t>s</a:t>
            </a:r>
            <a:r>
              <a:rPr lang="en-US" dirty="0" smtClean="0"/>
              <a:t>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Moved to logistic-normal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69954"/>
              </p:ext>
            </p:extLst>
          </p:nvPr>
        </p:nvGraphicFramePr>
        <p:xfrm>
          <a:off x="118535" y="2814431"/>
          <a:ext cx="7371669" cy="1328525"/>
        </p:xfrm>
        <a:graphic>
          <a:graphicData uri="http://schemas.openxmlformats.org/drawingml/2006/table">
            <a:tbl>
              <a:tblPr>
                <a:tableStyleId>{85BE263C-DBD7-4A20-BB59-AAB30ACAA65A}</a:tableStyleId>
              </a:tblPr>
              <a:tblGrid>
                <a:gridCol w="1474595">
                  <a:extLst>
                    <a:ext uri="{9D8B030D-6E8A-4147-A177-3AD203B41FA5}">
                      <a16:colId xmlns:a16="http://schemas.microsoft.com/office/drawing/2014/main" val="738989609"/>
                    </a:ext>
                  </a:extLst>
                </a:gridCol>
                <a:gridCol w="2432115">
                  <a:extLst>
                    <a:ext uri="{9D8B030D-6E8A-4147-A177-3AD203B41FA5}">
                      <a16:colId xmlns:a16="http://schemas.microsoft.com/office/drawing/2014/main" val="3724293033"/>
                    </a:ext>
                  </a:extLst>
                </a:gridCol>
                <a:gridCol w="1414021">
                  <a:extLst>
                    <a:ext uri="{9D8B030D-6E8A-4147-A177-3AD203B41FA5}">
                      <a16:colId xmlns:a16="http://schemas.microsoft.com/office/drawing/2014/main" val="1013714399"/>
                    </a:ext>
                  </a:extLst>
                </a:gridCol>
                <a:gridCol w="1027522">
                  <a:extLst>
                    <a:ext uri="{9D8B030D-6E8A-4147-A177-3AD203B41FA5}">
                      <a16:colId xmlns:a16="http://schemas.microsoft.com/office/drawing/2014/main" val="890190821"/>
                    </a:ext>
                  </a:extLst>
                </a:gridCol>
                <a:gridCol w="1023416">
                  <a:extLst>
                    <a:ext uri="{9D8B030D-6E8A-4147-A177-3AD203B41FA5}">
                      <a16:colId xmlns:a16="http://schemas.microsoft.com/office/drawing/2014/main" val="2600922074"/>
                    </a:ext>
                  </a:extLst>
                </a:gridCol>
              </a:tblGrid>
              <a:tr h="6428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age_comp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rho_R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rho_SSB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rho_Fbar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749566"/>
                  </a:ext>
                </a:extLst>
              </a:tr>
              <a:tr h="34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multinomial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0.1608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0" marR="7180" marT="718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0.3633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0" marR="7180" marT="718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-0.228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0" marR="7180" marT="7180" marB="0" anchor="ctr"/>
                </a:tc>
                <a:extLst>
                  <a:ext uri="{0D108BD9-81ED-4DB2-BD59-A6C34878D82A}">
                    <a16:rowId xmlns:a16="http://schemas.microsoft.com/office/drawing/2014/main" val="410003979"/>
                  </a:ext>
                </a:extLst>
              </a:tr>
              <a:tr h="34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logistic-normal-miss0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0.7369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0" marR="7180" marT="718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0.7068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0" marR="7180" marT="718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-0.2969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0" marR="7180" marT="7180" marB="0" anchor="ctr"/>
                </a:tc>
                <a:extLst>
                  <a:ext uri="{0D108BD9-81ED-4DB2-BD59-A6C34878D82A}">
                    <a16:rowId xmlns:a16="http://schemas.microsoft.com/office/drawing/2014/main" val="3470480370"/>
                  </a:ext>
                </a:extLst>
              </a:tr>
            </a:tbl>
          </a:graphicData>
        </a:graphic>
      </p:graphicFrame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461" y="99390"/>
            <a:ext cx="4224130" cy="6758609"/>
          </a:xfrm>
        </p:spPr>
      </p:pic>
      <p:sp>
        <p:nvSpPr>
          <p:cNvPr id="8" name="TextBox 7"/>
          <p:cNvSpPr txBox="1"/>
          <p:nvPr/>
        </p:nvSpPr>
        <p:spPr>
          <a:xfrm>
            <a:off x="6372169" y="6176963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7 WP 10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0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13"/>
            <a:ext cx="10515600" cy="1325563"/>
          </a:xfrm>
        </p:spPr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ASAP </a:t>
            </a:r>
            <a:r>
              <a:rPr lang="en-US" dirty="0" smtClean="0">
                <a:sym typeface="Wingdings" panose="05000000000000000000" pitchFamily="2" charset="2"/>
              </a:rPr>
              <a:t> WHAM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Age-comps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Recruitment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Time varying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Selectivity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NAA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5113888" y="4816354"/>
            <a:ext cx="2606817" cy="1246116"/>
          </a:xfrm>
          <a:prstGeom prst="rect">
            <a:avLst/>
          </a:prstGeom>
        </p:spPr>
      </p:pic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15" y="427974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1" y="1173951"/>
            <a:ext cx="6492902" cy="3297177"/>
          </a:xfrm>
          <a:prstGeom prst="rect">
            <a:avLst/>
          </a:prstGeom>
        </p:spPr>
      </p:pic>
      <p:pic>
        <p:nvPicPr>
          <p:cNvPr id="8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1614805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2623791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02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Assessment 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Last benchmark 2017</a:t>
            </a:r>
          </a:p>
          <a:p>
            <a:endParaRPr lang="en-US" dirty="0"/>
          </a:p>
          <a:p>
            <a:r>
              <a:rPr lang="en-US" dirty="0" smtClean="0"/>
              <a:t>Last management track 2023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Next management track 2025</a:t>
            </a:r>
          </a:p>
          <a:p>
            <a:endParaRPr lang="en-US" dirty="0" smtClean="0"/>
          </a:p>
        </p:txBody>
      </p:sp>
      <p:pic>
        <p:nvPicPr>
          <p:cNvPr id="7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320" y="2092235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12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Recruitment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55794"/>
              </p:ext>
            </p:extLst>
          </p:nvPr>
        </p:nvGraphicFramePr>
        <p:xfrm>
          <a:off x="233765" y="2311432"/>
          <a:ext cx="7570674" cy="196291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78279">
                  <a:extLst>
                    <a:ext uri="{9D8B030D-6E8A-4147-A177-3AD203B41FA5}">
                      <a16:colId xmlns:a16="http://schemas.microsoft.com/office/drawing/2014/main" val="1947285000"/>
                    </a:ext>
                  </a:extLst>
                </a:gridCol>
                <a:gridCol w="952385">
                  <a:extLst>
                    <a:ext uri="{9D8B030D-6E8A-4147-A177-3AD203B41FA5}">
                      <a16:colId xmlns:a16="http://schemas.microsoft.com/office/drawing/2014/main" val="2490984160"/>
                    </a:ext>
                  </a:extLst>
                </a:gridCol>
                <a:gridCol w="628169">
                  <a:extLst>
                    <a:ext uri="{9D8B030D-6E8A-4147-A177-3AD203B41FA5}">
                      <a16:colId xmlns:a16="http://schemas.microsoft.com/office/drawing/2014/main" val="1310314493"/>
                    </a:ext>
                  </a:extLst>
                </a:gridCol>
                <a:gridCol w="686647">
                  <a:extLst>
                    <a:ext uri="{9D8B030D-6E8A-4147-A177-3AD203B41FA5}">
                      <a16:colId xmlns:a16="http://schemas.microsoft.com/office/drawing/2014/main" val="4145456896"/>
                    </a:ext>
                  </a:extLst>
                </a:gridCol>
                <a:gridCol w="773343">
                  <a:extLst>
                    <a:ext uri="{9D8B030D-6E8A-4147-A177-3AD203B41FA5}">
                      <a16:colId xmlns:a16="http://schemas.microsoft.com/office/drawing/2014/main" val="3305229017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090271065"/>
                    </a:ext>
                  </a:extLst>
                </a:gridCol>
                <a:gridCol w="1404613">
                  <a:extLst>
                    <a:ext uri="{9D8B030D-6E8A-4147-A177-3AD203B41FA5}">
                      <a16:colId xmlns:a16="http://schemas.microsoft.com/office/drawing/2014/main" val="675337749"/>
                    </a:ext>
                  </a:extLst>
                </a:gridCol>
                <a:gridCol w="1323208">
                  <a:extLst>
                    <a:ext uri="{9D8B030D-6E8A-4147-A177-3AD203B41FA5}">
                      <a16:colId xmlns:a16="http://schemas.microsoft.com/office/drawing/2014/main" val="1994895789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Runs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dAIC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SSB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Fbar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MASE </a:t>
                      </a:r>
                      <a:r>
                        <a:rPr lang="en-US" sz="1600" dirty="0" smtClean="0">
                          <a:effectLst/>
                        </a:rPr>
                        <a:t>egg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MASE Bigelow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72003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None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0.877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0.880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0.419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71731726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ar1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159.1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1.068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1.132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0.498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0.852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0.491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5355696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iid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168.6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1.223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1.309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0.542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0.648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50625291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Beverton</a:t>
                      </a:r>
                      <a:r>
                        <a:rPr lang="en-US" sz="1600" dirty="0">
                          <a:effectLst/>
                        </a:rPr>
                        <a:t> holt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190.8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0.721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0.913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0.450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1.39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0.693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49486631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439" y="0"/>
            <a:ext cx="428625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72169" y="6176963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8 WP 10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76936" y="4525756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2 WP 10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05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13"/>
            <a:ext cx="10515600" cy="1325563"/>
          </a:xfrm>
        </p:spPr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ASAP </a:t>
            </a:r>
            <a:r>
              <a:rPr lang="en-US" dirty="0" smtClean="0">
                <a:sym typeface="Wingdings" panose="05000000000000000000" pitchFamily="2" charset="2"/>
              </a:rPr>
              <a:t> WHAM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Age-comps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Recruitment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olidFill>
                  <a:srgbClr val="00B0F0"/>
                </a:solidFill>
                <a:sym typeface="Wingdings" panose="05000000000000000000" pitchFamily="2" charset="2"/>
              </a:rPr>
              <a:t>Time varying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Selectivity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NAA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5113888" y="4816354"/>
            <a:ext cx="2606817" cy="1246116"/>
          </a:xfrm>
          <a:prstGeom prst="rect">
            <a:avLst/>
          </a:prstGeom>
        </p:spPr>
      </p:pic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15" y="427974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1" y="1173951"/>
            <a:ext cx="6492902" cy="3297177"/>
          </a:xfrm>
          <a:prstGeom prst="rect">
            <a:avLst/>
          </a:prstGeom>
        </p:spPr>
      </p:pic>
      <p:pic>
        <p:nvPicPr>
          <p:cNvPr id="8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1614805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2623791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3677529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6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Time varying selectivity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159835"/>
              </p:ext>
            </p:extLst>
          </p:nvPr>
        </p:nvGraphicFramePr>
        <p:xfrm>
          <a:off x="211026" y="2285085"/>
          <a:ext cx="7755104" cy="1402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86634">
                  <a:extLst>
                    <a:ext uri="{9D8B030D-6E8A-4147-A177-3AD203B41FA5}">
                      <a16:colId xmlns:a16="http://schemas.microsoft.com/office/drawing/2014/main" val="3791066654"/>
                    </a:ext>
                  </a:extLst>
                </a:gridCol>
                <a:gridCol w="986634">
                  <a:extLst>
                    <a:ext uri="{9D8B030D-6E8A-4147-A177-3AD203B41FA5}">
                      <a16:colId xmlns:a16="http://schemas.microsoft.com/office/drawing/2014/main" val="1184707550"/>
                    </a:ext>
                  </a:extLst>
                </a:gridCol>
                <a:gridCol w="612034">
                  <a:extLst>
                    <a:ext uri="{9D8B030D-6E8A-4147-A177-3AD203B41FA5}">
                      <a16:colId xmlns:a16="http://schemas.microsoft.com/office/drawing/2014/main" val="267544966"/>
                    </a:ext>
                  </a:extLst>
                </a:gridCol>
                <a:gridCol w="668986">
                  <a:extLst>
                    <a:ext uri="{9D8B030D-6E8A-4147-A177-3AD203B41FA5}">
                      <a16:colId xmlns:a16="http://schemas.microsoft.com/office/drawing/2014/main" val="4282396340"/>
                    </a:ext>
                  </a:extLst>
                </a:gridCol>
                <a:gridCol w="861499">
                  <a:extLst>
                    <a:ext uri="{9D8B030D-6E8A-4147-A177-3AD203B41FA5}">
                      <a16:colId xmlns:a16="http://schemas.microsoft.com/office/drawing/2014/main" val="3122498451"/>
                    </a:ext>
                  </a:extLst>
                </a:gridCol>
                <a:gridCol w="918453">
                  <a:extLst>
                    <a:ext uri="{9D8B030D-6E8A-4147-A177-3AD203B41FA5}">
                      <a16:colId xmlns:a16="http://schemas.microsoft.com/office/drawing/2014/main" val="3640832438"/>
                    </a:ext>
                  </a:extLst>
                </a:gridCol>
                <a:gridCol w="1360432">
                  <a:extLst>
                    <a:ext uri="{9D8B030D-6E8A-4147-A177-3AD203B41FA5}">
                      <a16:colId xmlns:a16="http://schemas.microsoft.com/office/drawing/2014/main" val="4276148315"/>
                    </a:ext>
                  </a:extLst>
                </a:gridCol>
                <a:gridCol w="1360432">
                  <a:extLst>
                    <a:ext uri="{9D8B030D-6E8A-4147-A177-3AD203B41FA5}">
                      <a16:colId xmlns:a16="http://schemas.microsoft.com/office/drawing/2014/main" val="406992967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Runs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dAIC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SSB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Fbar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Mase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egg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MASE Bigelow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41985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None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0.992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1.012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-0.4596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0.53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318330785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2dar-1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327.6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0.820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0.928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-0.3835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1.02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0.583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42008756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iid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330.4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0.609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0.703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-0.3622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0.964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0.562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244867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ar1_y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342.2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0.877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0.880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-0.4192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0.955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0.556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309515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324170" y="3905824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3 WP 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77135" y="5987278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10 WP 10 </a:t>
            </a:r>
            <a:endParaRPr lang="en-US" dirty="0"/>
          </a:p>
        </p:txBody>
      </p:sp>
      <p:pic>
        <p:nvPicPr>
          <p:cNvPr id="7" name="image1.png"/>
          <p:cNvPicPr/>
          <p:nvPr/>
        </p:nvPicPr>
        <p:blipFill rotWithShape="1">
          <a:blip r:embed="rId2"/>
          <a:srcRect r="74728"/>
          <a:stretch/>
        </p:blipFill>
        <p:spPr>
          <a:xfrm>
            <a:off x="8182236" y="646604"/>
            <a:ext cx="2969217" cy="5340674"/>
          </a:xfrm>
          <a:prstGeom prst="rect">
            <a:avLst/>
          </a:prstGeom>
          <a:ln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453" y="2493178"/>
            <a:ext cx="906139" cy="164752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81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78900" y="6257109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9 WP 10 </a:t>
            </a:r>
            <a:endParaRPr lang="en-US" dirty="0"/>
          </a:p>
        </p:txBody>
      </p:sp>
      <p:pic>
        <p:nvPicPr>
          <p:cNvPr id="7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72" y="245810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13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041322" y="109039"/>
            <a:ext cx="3841115" cy="6148070"/>
          </a:xfrm>
          <a:prstGeom prst="rect">
            <a:avLst/>
          </a:prstGeom>
          <a:ln/>
        </p:spPr>
      </p:pic>
      <p:sp>
        <p:nvSpPr>
          <p:cNvPr id="9" name="TextBox 8"/>
          <p:cNvSpPr txBox="1"/>
          <p:nvPr/>
        </p:nvSpPr>
        <p:spPr>
          <a:xfrm>
            <a:off x="2450270" y="4641282"/>
            <a:ext cx="4637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 = </a:t>
            </a:r>
            <a:r>
              <a:rPr lang="en-US" dirty="0" smtClean="0"/>
              <a:t>none</a:t>
            </a:r>
          </a:p>
          <a:p>
            <a:r>
              <a:rPr lang="en-US" dirty="0" smtClean="0"/>
              <a:t>m2 </a:t>
            </a:r>
            <a:r>
              <a:rPr lang="en-US" dirty="0"/>
              <a:t>= </a:t>
            </a:r>
            <a:r>
              <a:rPr lang="en-US" dirty="0" smtClean="0"/>
              <a:t>IID</a:t>
            </a:r>
          </a:p>
          <a:p>
            <a:r>
              <a:rPr lang="en-US" dirty="0" smtClean="0"/>
              <a:t>m3 </a:t>
            </a:r>
            <a:r>
              <a:rPr lang="en-US" dirty="0"/>
              <a:t>= </a:t>
            </a:r>
            <a:r>
              <a:rPr lang="en-US" dirty="0" smtClean="0"/>
              <a:t>AR1_y</a:t>
            </a:r>
          </a:p>
          <a:p>
            <a:r>
              <a:rPr lang="en-US" dirty="0" smtClean="0"/>
              <a:t>m4 </a:t>
            </a:r>
            <a:r>
              <a:rPr lang="en-US" dirty="0"/>
              <a:t>= </a:t>
            </a:r>
            <a:r>
              <a:rPr lang="en-US" dirty="0" smtClean="0"/>
              <a:t>2DAR1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fld id="{500EB4D7-AA10-4547-81A4-9EE06EF1A01E}" type="slidenum">
              <a:rPr lang="en-US" smtClean="0"/>
              <a:t>23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1"/>
            <a:ext cx="10515600" cy="1004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Time varying selectivity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17521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13"/>
            <a:ext cx="10515600" cy="1325563"/>
          </a:xfrm>
        </p:spPr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ASAP </a:t>
            </a:r>
            <a:r>
              <a:rPr lang="en-US" dirty="0" smtClean="0">
                <a:sym typeface="Wingdings" panose="05000000000000000000" pitchFamily="2" charset="2"/>
              </a:rPr>
              <a:t> WHAM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Age-comps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Recruitment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olidFill>
                  <a:srgbClr val="00B0F0"/>
                </a:solidFill>
                <a:sym typeface="Wingdings" panose="05000000000000000000" pitchFamily="2" charset="2"/>
              </a:rPr>
              <a:t>Time varying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Selectivity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NAA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5113888" y="4816354"/>
            <a:ext cx="2606817" cy="1246116"/>
          </a:xfrm>
          <a:prstGeom prst="rect">
            <a:avLst/>
          </a:prstGeom>
        </p:spPr>
      </p:pic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15" y="427974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1" y="1173951"/>
            <a:ext cx="6492902" cy="3297177"/>
          </a:xfrm>
          <a:prstGeom prst="rect">
            <a:avLst/>
          </a:prstGeom>
        </p:spPr>
      </p:pic>
      <p:pic>
        <p:nvPicPr>
          <p:cNvPr id="8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1614805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2623791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3677529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612" y="5278582"/>
            <a:ext cx="439126" cy="43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37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Random effects on NAA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61536"/>
              </p:ext>
            </p:extLst>
          </p:nvPr>
        </p:nvGraphicFramePr>
        <p:xfrm>
          <a:off x="598515" y="1841316"/>
          <a:ext cx="6883360" cy="336499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0420">
                  <a:extLst>
                    <a:ext uri="{9D8B030D-6E8A-4147-A177-3AD203B41FA5}">
                      <a16:colId xmlns:a16="http://schemas.microsoft.com/office/drawing/2014/main" val="1080170417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534881542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4151182404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1085432339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2010585693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2956323646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363385504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1061834983"/>
                    </a:ext>
                  </a:extLst>
                </a:gridCol>
              </a:tblGrid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Model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dAIC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SSB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Fbar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MASE </a:t>
                      </a:r>
                      <a:r>
                        <a:rPr lang="en-US" sz="1600" dirty="0" smtClean="0">
                          <a:effectLst/>
                        </a:rPr>
                        <a:t>egg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MASE Bigelow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171001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none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0.992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1.012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0.459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2349557806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ar1_a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152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1.090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1.231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0.535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44631569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ar1_y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190.8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0.721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0.913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0.450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0.906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0.477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842456279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iid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208.9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1.167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0.518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1.01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41494700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2dar1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214.2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0.251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0.280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0.162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1.49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0.832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63366477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57215" y="5346742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3 WP 10</a:t>
            </a:r>
            <a:endParaRPr lang="en-US" dirty="0"/>
          </a:p>
        </p:txBody>
      </p:sp>
      <p:pic>
        <p:nvPicPr>
          <p:cNvPr id="5" name="image14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12293" y="365125"/>
            <a:ext cx="3483916" cy="5577840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9245603" y="6078217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13 WP 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56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34"/>
            <a:ext cx="10515600" cy="1325563"/>
          </a:xfrm>
        </p:spPr>
        <p:txBody>
          <a:bodyPr/>
          <a:lstStyle/>
          <a:p>
            <a:r>
              <a:rPr lang="en-US" dirty="0" smtClean="0"/>
              <a:t>Random effects on NAA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Numbers at 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Deviations in numbers at 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53936" y="5911052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11 WP 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77674" y="5911052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12 WP 10</a:t>
            </a:r>
            <a:endParaRPr lang="en-US" dirty="0"/>
          </a:p>
        </p:txBody>
      </p:sp>
      <p:pic>
        <p:nvPicPr>
          <p:cNvPr id="11" name="image9.png"/>
          <p:cNvPicPr>
            <a:picLocks noGrp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995311" y="2765320"/>
            <a:ext cx="4846740" cy="3164098"/>
          </a:xfrm>
          <a:prstGeom prst="rect">
            <a:avLst/>
          </a:prstGeom>
          <a:ln/>
        </p:spPr>
      </p:pic>
      <p:pic>
        <p:nvPicPr>
          <p:cNvPr id="12" name="image12.png"/>
          <p:cNvPicPr>
            <a:picLocks noGrp="1"/>
          </p:cNvPicPr>
          <p:nvPr>
            <p:ph sz="quarter" idx="4"/>
          </p:nvPr>
        </p:nvPicPr>
        <p:blipFill>
          <a:blip r:embed="rId3"/>
          <a:srcRect/>
          <a:stretch>
            <a:fillRect/>
          </a:stretch>
        </p:blipFill>
        <p:spPr>
          <a:xfrm>
            <a:off x="6172200" y="2765320"/>
            <a:ext cx="5183188" cy="2867878"/>
          </a:xfrm>
          <a:prstGeom prst="rect">
            <a:avLst/>
          </a:prstGeom>
          <a:ln/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33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74"/>
            <a:ext cx="10515600" cy="1325563"/>
          </a:xfrm>
        </p:spPr>
        <p:txBody>
          <a:bodyPr/>
          <a:lstStyle/>
          <a:p>
            <a:r>
              <a:rPr lang="en-US" dirty="0" smtClean="0"/>
              <a:t>Data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ASAP</a:t>
            </a:r>
          </a:p>
          <a:p>
            <a:pPr lvl="1"/>
            <a:r>
              <a:rPr lang="en-US" dirty="0" smtClean="0"/>
              <a:t>Ages 1-10+</a:t>
            </a:r>
          </a:p>
          <a:p>
            <a:pPr lvl="1"/>
            <a:r>
              <a:rPr lang="en-US" dirty="0" smtClean="0"/>
              <a:t>Catch at age (1968-2022)</a:t>
            </a:r>
          </a:p>
          <a:p>
            <a:pPr lvl="1"/>
            <a:r>
              <a:rPr lang="en-US" dirty="0" smtClean="0"/>
              <a:t>Surveys:</a:t>
            </a:r>
          </a:p>
          <a:p>
            <a:pPr lvl="2"/>
            <a:r>
              <a:rPr lang="en-US" dirty="0" smtClean="0"/>
              <a:t>NEFSC spring (Albatross 1968-2008)</a:t>
            </a:r>
          </a:p>
          <a:p>
            <a:pPr lvl="2"/>
            <a:r>
              <a:rPr lang="en-US" dirty="0" smtClean="0"/>
              <a:t>NEFSC spring (Bigelow 2009-2022)</a:t>
            </a:r>
          </a:p>
          <a:p>
            <a:pPr lvl="2"/>
            <a:r>
              <a:rPr lang="en-US" dirty="0" smtClean="0"/>
              <a:t>Egg survey (</a:t>
            </a:r>
            <a:r>
              <a:rPr lang="en-US" dirty="0" smtClean="0"/>
              <a:t>1983-2022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Natural </a:t>
            </a:r>
            <a:r>
              <a:rPr lang="en-US" dirty="0" smtClean="0"/>
              <a:t>mortality = </a:t>
            </a:r>
            <a:r>
              <a:rPr lang="en-US" dirty="0" smtClean="0"/>
              <a:t>0.2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WHAM</a:t>
            </a:r>
          </a:p>
          <a:p>
            <a:pPr lvl="1"/>
            <a:r>
              <a:rPr lang="en-US" dirty="0" smtClean="0"/>
              <a:t>Logistic-normal-ar1-miss0</a:t>
            </a:r>
          </a:p>
          <a:p>
            <a:pPr lvl="1"/>
            <a:r>
              <a:rPr lang="en-US" dirty="0" smtClean="0"/>
              <a:t>2dar1 on NAA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7489767" y="4491021"/>
            <a:ext cx="3099513" cy="1481636"/>
          </a:xfrm>
          <a:prstGeom prst="rect">
            <a:avLst/>
          </a:prstGeom>
        </p:spPr>
      </p:pic>
      <p:pic>
        <p:nvPicPr>
          <p:cNvPr id="6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767" y="217168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52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74"/>
            <a:ext cx="10515600" cy="1325563"/>
          </a:xfrm>
        </p:spPr>
        <p:txBody>
          <a:bodyPr/>
          <a:lstStyle/>
          <a:p>
            <a:r>
              <a:rPr lang="en-US" dirty="0" smtClean="0"/>
              <a:t>Data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4539" y="1328736"/>
            <a:ext cx="5181600" cy="525813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Ages </a:t>
            </a:r>
            <a:r>
              <a:rPr lang="en-US" dirty="0" smtClean="0"/>
              <a:t>1-10+</a:t>
            </a:r>
          </a:p>
          <a:p>
            <a:r>
              <a:rPr lang="en-US" dirty="0" smtClean="0"/>
              <a:t>Catch at age (1968-2022)</a:t>
            </a:r>
          </a:p>
          <a:p>
            <a:r>
              <a:rPr lang="en-US" dirty="0" smtClean="0"/>
              <a:t>Surveys:</a:t>
            </a:r>
          </a:p>
          <a:p>
            <a:pPr lvl="1"/>
            <a:r>
              <a:rPr lang="en-US" dirty="0" smtClean="0"/>
              <a:t>NEFSC spring (Albatross 1968-2008)</a:t>
            </a:r>
          </a:p>
          <a:p>
            <a:pPr lvl="1"/>
            <a:r>
              <a:rPr lang="en-US" dirty="0" smtClean="0"/>
              <a:t>NEFSC spring (Bigelow 2009-2022)</a:t>
            </a:r>
          </a:p>
          <a:p>
            <a:pPr lvl="1"/>
            <a:r>
              <a:rPr lang="en-US" dirty="0" smtClean="0"/>
              <a:t>Egg survey (</a:t>
            </a:r>
            <a:r>
              <a:rPr lang="en-US" dirty="0" smtClean="0"/>
              <a:t>1983-2022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Natural </a:t>
            </a:r>
            <a:r>
              <a:rPr lang="en-US" dirty="0" smtClean="0"/>
              <a:t>mortality = </a:t>
            </a:r>
            <a:r>
              <a:rPr lang="en-US" dirty="0" smtClean="0"/>
              <a:t>0.2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ASAP</a:t>
            </a:r>
          </a:p>
          <a:p>
            <a:pPr lvl="1"/>
            <a:r>
              <a:rPr lang="en-US" dirty="0" smtClean="0"/>
              <a:t>Multinomial</a:t>
            </a:r>
          </a:p>
          <a:p>
            <a:pPr lvl="1"/>
            <a:r>
              <a:rPr lang="en-US" dirty="0" smtClean="0"/>
              <a:t>Fixed effects only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WHAM</a:t>
            </a:r>
          </a:p>
          <a:p>
            <a:pPr lvl="1"/>
            <a:r>
              <a:rPr lang="en-US" dirty="0" smtClean="0"/>
              <a:t>Logistic-normal-ar1-miss0</a:t>
            </a:r>
          </a:p>
          <a:p>
            <a:pPr lvl="1"/>
            <a:r>
              <a:rPr lang="en-US" dirty="0" smtClean="0"/>
              <a:t>2dar1 on NAA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7489767" y="4491021"/>
            <a:ext cx="3099513" cy="1481636"/>
          </a:xfrm>
          <a:prstGeom prst="rect">
            <a:avLst/>
          </a:prstGeom>
        </p:spPr>
      </p:pic>
      <p:pic>
        <p:nvPicPr>
          <p:cNvPr id="6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767" y="217168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92455" y="733646"/>
            <a:ext cx="5130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What is the take-home point of this slide?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822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Selectivity</a:t>
            </a:r>
            <a:endParaRPr lang="en-US" dirty="0"/>
          </a:p>
        </p:txBody>
      </p:sp>
      <p:pic>
        <p:nvPicPr>
          <p:cNvPr id="3" name="image1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67862" y="795131"/>
            <a:ext cx="6060597" cy="5467090"/>
          </a:xfrm>
          <a:prstGeom prst="rect">
            <a:avLst/>
          </a:prstGeom>
          <a:ln/>
        </p:spPr>
      </p:pic>
      <p:sp>
        <p:nvSpPr>
          <p:cNvPr id="4" name="TextBox 3"/>
          <p:cNvSpPr txBox="1"/>
          <p:nvPr/>
        </p:nvSpPr>
        <p:spPr>
          <a:xfrm>
            <a:off x="838200" y="2476156"/>
            <a:ext cx="28968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Block 1 = Catch</a:t>
            </a:r>
          </a:p>
          <a:p>
            <a:endParaRPr lang="en-US" sz="2400" dirty="0" smtClean="0"/>
          </a:p>
          <a:p>
            <a:r>
              <a:rPr lang="en-US" sz="2400" dirty="0" smtClean="0"/>
              <a:t>Block 2 = Egg index</a:t>
            </a:r>
          </a:p>
          <a:p>
            <a:endParaRPr lang="en-US" sz="2400" dirty="0" smtClean="0"/>
          </a:p>
          <a:p>
            <a:r>
              <a:rPr lang="en-US" sz="2400" dirty="0" smtClean="0"/>
              <a:t>Block 3 = Albatross</a:t>
            </a:r>
          </a:p>
          <a:p>
            <a:endParaRPr lang="en-US" sz="2400" dirty="0" smtClean="0"/>
          </a:p>
          <a:p>
            <a:r>
              <a:rPr lang="en-US" sz="2400" dirty="0" smtClean="0"/>
              <a:t>Block 4= Bigelow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91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204" y="1251467"/>
            <a:ext cx="5419061" cy="4351338"/>
          </a:xfrm>
        </p:spPr>
        <p:txBody>
          <a:bodyPr>
            <a:normAutofit/>
          </a:bodyPr>
          <a:lstStyle/>
          <a:p>
            <a:r>
              <a:rPr lang="en-US" sz="2600" dirty="0" smtClean="0"/>
              <a:t>Two </a:t>
            </a:r>
            <a:r>
              <a:rPr lang="en-US" sz="2600" dirty="0"/>
              <a:t>spawning </a:t>
            </a:r>
            <a:r>
              <a:rPr lang="en-US" sz="2600" dirty="0" smtClean="0"/>
              <a:t>contingents that migrate seasonally and mix on the NE US Shelf during winter months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93" y="37325"/>
            <a:ext cx="6570873" cy="333677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15428" y="3328363"/>
            <a:ext cx="11795055" cy="2379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Previous assessments have struggled with poor </a:t>
            </a:r>
            <a:r>
              <a:rPr lang="en-US" sz="2600" dirty="0" smtClean="0"/>
              <a:t>diagnostics (highly </a:t>
            </a:r>
            <a:r>
              <a:rPr lang="en-US" sz="2600" dirty="0"/>
              <a:t>correlated residuals, potential nonlinear relationship between the NEFSC trawl survey and </a:t>
            </a:r>
            <a:r>
              <a:rPr lang="en-US" sz="2600" dirty="0" smtClean="0"/>
              <a:t>abundance and </a:t>
            </a:r>
            <a:r>
              <a:rPr lang="en-US" sz="2600" dirty="0"/>
              <a:t>strong residual </a:t>
            </a:r>
            <a:r>
              <a:rPr lang="en-US" sz="2600" dirty="0" smtClean="0"/>
              <a:t>patterns)</a:t>
            </a:r>
          </a:p>
          <a:p>
            <a:r>
              <a:rPr lang="en-US" sz="2600" dirty="0" smtClean="0"/>
              <a:t>Currently accepted ASAP model exhibits a poor fit to the NEFSC trawl survey Albatross index, a retrospective pattern that has increased in magnitude over recent assessments, and poor projection performance</a:t>
            </a:r>
          </a:p>
          <a:p>
            <a:r>
              <a:rPr lang="en-US" sz="2600" dirty="0" smtClean="0"/>
              <a:t>During the most recent (2023) management track assessment, the review panel recommended the development of a state-space model to better deal with process error and changing ecosystems</a:t>
            </a:r>
          </a:p>
        </p:txBody>
      </p:sp>
    </p:spTree>
    <p:extLst>
      <p:ext uri="{BB962C8B-B14F-4D97-AF65-F5344CB8AC3E}">
        <p14:creationId xmlns:p14="http://schemas.microsoft.com/office/powerpoint/2010/main" val="955659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Selectivity</a:t>
            </a:r>
            <a:endParaRPr lang="en-US" dirty="0"/>
          </a:p>
        </p:txBody>
      </p:sp>
      <p:pic>
        <p:nvPicPr>
          <p:cNvPr id="3" name="image1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67862" y="795131"/>
            <a:ext cx="6060597" cy="5467090"/>
          </a:xfrm>
          <a:prstGeom prst="rect">
            <a:avLst/>
          </a:prstGeom>
          <a:ln/>
        </p:spPr>
      </p:pic>
      <p:sp>
        <p:nvSpPr>
          <p:cNvPr id="4" name="TextBox 3"/>
          <p:cNvSpPr txBox="1"/>
          <p:nvPr/>
        </p:nvSpPr>
        <p:spPr>
          <a:xfrm>
            <a:off x="838200" y="2476156"/>
            <a:ext cx="33616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Block 1 = </a:t>
            </a:r>
            <a:r>
              <a:rPr lang="en-US" sz="2400" dirty="0" smtClean="0"/>
              <a:t>Fishery catch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Block 2 = Egg index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Block 3 = </a:t>
            </a:r>
            <a:r>
              <a:rPr lang="en-US" sz="2400" dirty="0" smtClean="0">
                <a:solidFill>
                  <a:srgbClr val="FF0000"/>
                </a:solidFill>
              </a:rPr>
              <a:t>Bigelow</a:t>
            </a:r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Block 4= </a:t>
            </a:r>
            <a:r>
              <a:rPr lang="en-US" sz="2400" dirty="0" smtClean="0">
                <a:solidFill>
                  <a:srgbClr val="FF0000"/>
                </a:solidFill>
              </a:rPr>
              <a:t>Albatross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79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092" y="8935"/>
            <a:ext cx="10515600" cy="1325563"/>
          </a:xfrm>
        </p:spPr>
        <p:txBody>
          <a:bodyPr/>
          <a:lstStyle/>
          <a:p>
            <a:r>
              <a:rPr lang="en-US" dirty="0" smtClean="0"/>
              <a:t>Catch aggregate fit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739" y="1825625"/>
            <a:ext cx="4351338" cy="4351338"/>
          </a:xfrm>
        </p:spPr>
      </p:pic>
      <p:pic>
        <p:nvPicPr>
          <p:cNvPr id="5" name="image26.png"/>
          <p:cNvPicPr>
            <a:picLocks noGrp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4637" y="1825625"/>
            <a:ext cx="4351338" cy="4351338"/>
          </a:xfrm>
          <a:prstGeom prst="rect">
            <a:avLst/>
          </a:prstGeom>
          <a:ln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81099" y="6259499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14 WP 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5589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0380954" y="1316594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8"/>
          <a:stretch/>
        </p:blipFill>
        <p:spPr>
          <a:xfrm>
            <a:off x="9069812" y="1993606"/>
            <a:ext cx="3108008" cy="347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3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Catch age </a:t>
            </a:r>
            <a:r>
              <a:rPr lang="en-US" dirty="0" smtClean="0"/>
              <a:t>compositions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" y="1825625"/>
            <a:ext cx="4351338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23" y="1825625"/>
            <a:ext cx="4351338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30921" y="6311900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18 WP 10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2817" y="1325563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 (OSA)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950336" y="1316594"/>
            <a:ext cx="16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 (Pearson)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5972" t="23167" r="32948" b="9549"/>
          <a:stretch/>
        </p:blipFill>
        <p:spPr>
          <a:xfrm>
            <a:off x="8780721" y="2266699"/>
            <a:ext cx="3380720" cy="311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99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407" y="8935"/>
            <a:ext cx="10515600" cy="1325563"/>
          </a:xfrm>
        </p:spPr>
        <p:txBody>
          <a:bodyPr/>
          <a:lstStyle/>
          <a:p>
            <a:r>
              <a:rPr lang="en-US" dirty="0" smtClean="0"/>
              <a:t>Egg survey aggregate fit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428" y="1825625"/>
            <a:ext cx="4351338" cy="4351338"/>
          </a:xfrm>
        </p:spPr>
      </p:pic>
      <p:pic>
        <p:nvPicPr>
          <p:cNvPr id="6" name="image23.png"/>
          <p:cNvPicPr>
            <a:picLocks noGrp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005" y="1825625"/>
            <a:ext cx="4351338" cy="4351338"/>
          </a:xfrm>
          <a:prstGeom prst="rect">
            <a:avLst/>
          </a:prstGeom>
          <a:ln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8311" y="6259499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15 WP 10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4"/>
          <a:stretch/>
        </p:blipFill>
        <p:spPr>
          <a:xfrm>
            <a:off x="9050517" y="2025502"/>
            <a:ext cx="3108008" cy="34300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25589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380954" y="1316594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991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Bigelow survey aggregate fit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172" y="1825625"/>
            <a:ext cx="4351338" cy="4351338"/>
          </a:xfrm>
        </p:spPr>
      </p:pic>
      <p:pic>
        <p:nvPicPr>
          <p:cNvPr id="7" name="image25.png"/>
          <p:cNvPicPr>
            <a:picLocks noGrp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005" y="1825625"/>
            <a:ext cx="4351338" cy="4351338"/>
          </a:xfrm>
          <a:prstGeom prst="rect">
            <a:avLst/>
          </a:prstGeom>
          <a:ln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8312" y="6259499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16 WP 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5589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0380954" y="1316594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9"/>
          <a:stretch/>
        </p:blipFill>
        <p:spPr>
          <a:xfrm>
            <a:off x="9066181" y="2020186"/>
            <a:ext cx="3108008" cy="34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Bigelow age </a:t>
            </a:r>
            <a:r>
              <a:rPr lang="en-US" dirty="0" smtClean="0"/>
              <a:t>compositions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" y="1825625"/>
            <a:ext cx="4351338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796" y="1825625"/>
            <a:ext cx="4351338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08585" y="6311900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20 WP 10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2817" y="1325563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 (OSA)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950336" y="1316594"/>
            <a:ext cx="16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 (Pearson)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6435" t="23918" r="33565" b="9805"/>
          <a:stretch/>
        </p:blipFill>
        <p:spPr>
          <a:xfrm>
            <a:off x="8827008" y="2299416"/>
            <a:ext cx="3364992" cy="313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59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" y="0"/>
            <a:ext cx="10515600" cy="1325563"/>
          </a:xfrm>
        </p:spPr>
        <p:txBody>
          <a:bodyPr/>
          <a:lstStyle/>
          <a:p>
            <a:r>
              <a:rPr lang="en-US" dirty="0" smtClean="0"/>
              <a:t>Albatross survey aggregate fit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55" y="1825625"/>
            <a:ext cx="4351338" cy="4351338"/>
          </a:xfrm>
        </p:spPr>
      </p:pic>
      <p:pic>
        <p:nvPicPr>
          <p:cNvPr id="6" name="image24.png"/>
          <p:cNvPicPr>
            <a:picLocks noGrp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531" y="1825625"/>
            <a:ext cx="4351338" cy="4351338"/>
          </a:xfrm>
          <a:prstGeom prst="rect">
            <a:avLst/>
          </a:prstGeom>
          <a:ln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6637" y="6259499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17 WP 10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7"/>
          <a:stretch/>
        </p:blipFill>
        <p:spPr>
          <a:xfrm>
            <a:off x="9062728" y="1980382"/>
            <a:ext cx="3129272" cy="3496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25589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380954" y="1316594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87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Albatross age </a:t>
            </a:r>
            <a:r>
              <a:rPr lang="en-US" dirty="0" smtClean="0"/>
              <a:t>compositions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" y="1825625"/>
            <a:ext cx="4351338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478" y="1825625"/>
            <a:ext cx="4351338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03268" y="6311900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19 WP 10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2817" y="1325563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 (OSA)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950336" y="1316594"/>
            <a:ext cx="16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 (Pearson)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7018" t="23373" r="33772" b="9727"/>
          <a:stretch/>
        </p:blipFill>
        <p:spPr>
          <a:xfrm>
            <a:off x="8881923" y="2301915"/>
            <a:ext cx="3267353" cy="313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26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804" y="1930399"/>
            <a:ext cx="4608513" cy="460851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05" y="0"/>
            <a:ext cx="10515600" cy="1325563"/>
          </a:xfrm>
        </p:spPr>
        <p:txBody>
          <a:bodyPr/>
          <a:lstStyle/>
          <a:p>
            <a:r>
              <a:rPr lang="en-US" dirty="0" smtClean="0"/>
              <a:t>Retro: </a:t>
            </a:r>
            <a:r>
              <a:rPr lang="en-US" dirty="0" smtClean="0"/>
              <a:t>SSB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197384"/>
            <a:ext cx="5157787" cy="823912"/>
          </a:xfrm>
        </p:spPr>
        <p:txBody>
          <a:bodyPr/>
          <a:lstStyle/>
          <a:p>
            <a:pPr algn="ctr"/>
            <a:r>
              <a:rPr lang="en-US" dirty="0" smtClean="0"/>
              <a:t>ASAP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218" y="1197384"/>
            <a:ext cx="5183188" cy="823912"/>
          </a:xfrm>
        </p:spPr>
        <p:txBody>
          <a:bodyPr/>
          <a:lstStyle/>
          <a:p>
            <a:pPr algn="ctr"/>
            <a:r>
              <a:rPr lang="en-US" dirty="0" smtClean="0"/>
              <a:t>WHAM</a:t>
            </a:r>
            <a:endParaRPr lang="en-US" dirty="0"/>
          </a:p>
        </p:txBody>
      </p:sp>
      <p:pic>
        <p:nvPicPr>
          <p:cNvPr id="8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34671" y="3006726"/>
            <a:ext cx="4204586" cy="262279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853347" y="6428009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21 WP 10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42451" y="572858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ρ</a:t>
            </a:r>
            <a:r>
              <a:rPr lang="en-US" dirty="0" smtClean="0"/>
              <a:t>=0.281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30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071" y="1967615"/>
            <a:ext cx="4632324" cy="4632324"/>
          </a:xfrm>
        </p:spPr>
      </p:pic>
      <p:pic>
        <p:nvPicPr>
          <p:cNvPr id="11" name="Content Placehold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94" y="3127599"/>
            <a:ext cx="4191231" cy="2600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05" y="0"/>
            <a:ext cx="10515600" cy="1325563"/>
          </a:xfrm>
        </p:spPr>
        <p:txBody>
          <a:bodyPr/>
          <a:lstStyle/>
          <a:p>
            <a:r>
              <a:rPr lang="en-US" dirty="0" smtClean="0"/>
              <a:t>Retro: </a:t>
            </a:r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197384"/>
            <a:ext cx="5157787" cy="823912"/>
          </a:xfrm>
        </p:spPr>
        <p:txBody>
          <a:bodyPr/>
          <a:lstStyle/>
          <a:p>
            <a:pPr algn="ctr"/>
            <a:r>
              <a:rPr lang="en-US" dirty="0" smtClean="0"/>
              <a:t>ASAP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218" y="1197384"/>
            <a:ext cx="5183188" cy="823912"/>
          </a:xfrm>
        </p:spPr>
        <p:txBody>
          <a:bodyPr/>
          <a:lstStyle/>
          <a:p>
            <a:pPr algn="ctr"/>
            <a:r>
              <a:rPr lang="en-US" dirty="0" smtClean="0"/>
              <a:t>WHAM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853347" y="6428009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21 WP 10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42451" y="5728589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ρ</a:t>
            </a:r>
            <a:r>
              <a:rPr lang="en-US" dirty="0" smtClean="0"/>
              <a:t>= -0.162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1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31" b="34638"/>
          <a:stretch/>
        </p:blipFill>
        <p:spPr>
          <a:xfrm>
            <a:off x="5952750" y="374905"/>
            <a:ext cx="3318389" cy="27240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51"/>
            <a:ext cx="10515600" cy="1325563"/>
          </a:xfrm>
        </p:spPr>
        <p:txBody>
          <a:bodyPr/>
          <a:lstStyle/>
          <a:p>
            <a:r>
              <a:rPr lang="en-US" dirty="0" smtClean="0"/>
              <a:t>Data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721" y="1825625"/>
            <a:ext cx="5741079" cy="4351338"/>
          </a:xfrm>
        </p:spPr>
        <p:txBody>
          <a:bodyPr>
            <a:noAutofit/>
          </a:bodyPr>
          <a:lstStyle/>
          <a:p>
            <a:r>
              <a:rPr lang="en-US" sz="2600" dirty="0" smtClean="0"/>
              <a:t>Age Structured Assessment Program (ASAP)</a:t>
            </a:r>
          </a:p>
          <a:p>
            <a:r>
              <a:rPr lang="en-US" sz="2600" dirty="0" smtClean="0"/>
              <a:t>Ages 1-10+</a:t>
            </a:r>
          </a:p>
          <a:p>
            <a:r>
              <a:rPr lang="en-US" sz="2600" dirty="0" smtClean="0"/>
              <a:t>Catch at age (</a:t>
            </a:r>
            <a:r>
              <a:rPr lang="en-US" sz="2600" dirty="0" smtClean="0"/>
              <a:t>1968-2022, </a:t>
            </a:r>
            <a:r>
              <a:rPr lang="en-US" sz="2600" dirty="0" smtClean="0">
                <a:solidFill>
                  <a:srgbClr val="FF0000"/>
                </a:solidFill>
              </a:rPr>
              <a:t>one fleet</a:t>
            </a:r>
            <a:r>
              <a:rPr lang="en-US" sz="2600" dirty="0" smtClean="0"/>
              <a:t>)</a:t>
            </a:r>
            <a:endParaRPr lang="en-US" sz="2600" dirty="0" smtClean="0"/>
          </a:p>
          <a:p>
            <a:r>
              <a:rPr lang="en-US" sz="2600" dirty="0" smtClean="0"/>
              <a:t>Surveys:</a:t>
            </a:r>
          </a:p>
          <a:p>
            <a:pPr lvl="1"/>
            <a:r>
              <a:rPr lang="en-US" sz="2600" dirty="0"/>
              <a:t>Egg survey (1983-2022)</a:t>
            </a:r>
          </a:p>
          <a:p>
            <a:pPr lvl="1"/>
            <a:r>
              <a:rPr lang="en-US" sz="2600" dirty="0" smtClean="0"/>
              <a:t>NEFSC </a:t>
            </a:r>
            <a:r>
              <a:rPr lang="en-US" sz="2600" dirty="0" smtClean="0"/>
              <a:t>spring (Albatross 1968-2008)</a:t>
            </a:r>
          </a:p>
          <a:p>
            <a:pPr lvl="1"/>
            <a:r>
              <a:rPr lang="en-US" sz="2600" dirty="0" smtClean="0"/>
              <a:t>NEFSC spring (Bigelow 2009-2022</a:t>
            </a:r>
            <a:r>
              <a:rPr lang="en-US" sz="2600" dirty="0" smtClean="0"/>
              <a:t>)</a:t>
            </a:r>
            <a:endParaRPr lang="en-US" sz="2600" dirty="0"/>
          </a:p>
          <a:p>
            <a:r>
              <a:rPr lang="en-US" sz="2600" dirty="0" smtClean="0"/>
              <a:t>Natural mortality = 0.2</a:t>
            </a:r>
          </a:p>
          <a:p>
            <a:endParaRPr lang="en-US" sz="2600" dirty="0"/>
          </a:p>
        </p:txBody>
      </p:sp>
      <p:pic>
        <p:nvPicPr>
          <p:cNvPr id="5" name="image18.png"/>
          <p:cNvPicPr/>
          <p:nvPr/>
        </p:nvPicPr>
        <p:blipFill rotWithShape="1">
          <a:blip r:embed="rId3"/>
          <a:srcRect l="54018"/>
          <a:stretch/>
        </p:blipFill>
        <p:spPr>
          <a:xfrm>
            <a:off x="9320034" y="365125"/>
            <a:ext cx="2732992" cy="2616200"/>
          </a:xfrm>
          <a:prstGeom prst="rect">
            <a:avLst/>
          </a:prstGeom>
          <a:ln/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007" y="3066257"/>
            <a:ext cx="3511004" cy="351100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3" t="3590" r="34069" b="80524"/>
          <a:stretch/>
        </p:blipFill>
        <p:spPr>
          <a:xfrm>
            <a:off x="8371814" y="542772"/>
            <a:ext cx="829643" cy="66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31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MASE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608371"/>
              </p:ext>
            </p:extLst>
          </p:nvPr>
        </p:nvGraphicFramePr>
        <p:xfrm>
          <a:off x="1444191" y="3378090"/>
          <a:ext cx="3377902" cy="741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88951">
                  <a:extLst>
                    <a:ext uri="{9D8B030D-6E8A-4147-A177-3AD203B41FA5}">
                      <a16:colId xmlns:a16="http://schemas.microsoft.com/office/drawing/2014/main" val="130954211"/>
                    </a:ext>
                  </a:extLst>
                </a:gridCol>
                <a:gridCol w="1688951">
                  <a:extLst>
                    <a:ext uri="{9D8B030D-6E8A-4147-A177-3AD203B41FA5}">
                      <a16:colId xmlns:a16="http://schemas.microsoft.com/office/drawing/2014/main" val="418583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NEFSC Bigelow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Egg Survey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17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1.49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9623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94064" y="6176963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22 WP 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47022" y="4343270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able 5 WP 10</a:t>
            </a:r>
            <a:endParaRPr lang="en-US" dirty="0"/>
          </a:p>
        </p:txBody>
      </p:sp>
      <p:pic>
        <p:nvPicPr>
          <p:cNvPr id="10" name="image15.png"/>
          <p:cNvPicPr>
            <a:picLocks noGrp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224099" y="1113183"/>
            <a:ext cx="5496123" cy="5063780"/>
          </a:xfrm>
          <a:prstGeom prst="rect">
            <a:avLst/>
          </a:prstGeom>
          <a:ln/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5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" y="0"/>
            <a:ext cx="10515600" cy="1325563"/>
          </a:xfrm>
        </p:spPr>
        <p:txBody>
          <a:bodyPr/>
          <a:lstStyle/>
          <a:p>
            <a:r>
              <a:rPr lang="en-US" dirty="0" smtClean="0"/>
              <a:t>Self-test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834460"/>
              </p:ext>
            </p:extLst>
          </p:nvPr>
        </p:nvGraphicFramePr>
        <p:xfrm>
          <a:off x="383458" y="2639186"/>
          <a:ext cx="3657600" cy="112776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22591867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0575746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Mean Percent Bias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3637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F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05604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416631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SSB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038934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62258" y="5816324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23 WP 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26138" y="387134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6 WP 10</a:t>
            </a:r>
            <a:endParaRPr lang="en-US" dirty="0"/>
          </a:p>
        </p:txBody>
      </p:sp>
      <p:pic>
        <p:nvPicPr>
          <p:cNvPr id="8" name="image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319829" y="723624"/>
            <a:ext cx="5943600" cy="5092700"/>
          </a:xfrm>
          <a:prstGeom prst="rect">
            <a:avLst/>
          </a:prstGeom>
          <a:ln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98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41"/>
            <a:ext cx="10515600" cy="1325563"/>
          </a:xfrm>
        </p:spPr>
        <p:txBody>
          <a:bodyPr/>
          <a:lstStyle/>
          <a:p>
            <a:r>
              <a:rPr lang="en-US" dirty="0" smtClean="0"/>
              <a:t>Diagnostic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6823" y="1562986"/>
            <a:ext cx="7608802" cy="46139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Similar fits to aggregate time </a:t>
            </a:r>
            <a:r>
              <a:rPr lang="en-US" dirty="0" smtClean="0"/>
              <a:t>series (though still strong patterning for Albatross time series)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Good fits to age comps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Retros</a:t>
            </a:r>
            <a:r>
              <a:rPr lang="en-US" dirty="0" smtClean="0"/>
              <a:t> are better in WHAM</a:t>
            </a:r>
          </a:p>
          <a:p>
            <a:endParaRPr lang="en-US" dirty="0"/>
          </a:p>
          <a:p>
            <a:r>
              <a:rPr lang="en-US" dirty="0" smtClean="0"/>
              <a:t>Poor prediction skill for the egg survey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Passes self-test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5777" y="2159946"/>
            <a:ext cx="216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Mohns</a:t>
            </a:r>
            <a:r>
              <a:rPr lang="en-US" dirty="0" smtClean="0"/>
              <a:t> rho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1852479"/>
              </p:ext>
            </p:extLst>
          </p:nvPr>
        </p:nvGraphicFramePr>
        <p:xfrm>
          <a:off x="7763629" y="2596746"/>
          <a:ext cx="2824329" cy="126187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941443">
                  <a:extLst>
                    <a:ext uri="{9D8B030D-6E8A-4147-A177-3AD203B41FA5}">
                      <a16:colId xmlns:a16="http://schemas.microsoft.com/office/drawing/2014/main" val="4069608207"/>
                    </a:ext>
                  </a:extLst>
                </a:gridCol>
                <a:gridCol w="941443">
                  <a:extLst>
                    <a:ext uri="{9D8B030D-6E8A-4147-A177-3AD203B41FA5}">
                      <a16:colId xmlns:a16="http://schemas.microsoft.com/office/drawing/2014/main" val="3383350477"/>
                    </a:ext>
                  </a:extLst>
                </a:gridCol>
                <a:gridCol w="941443">
                  <a:extLst>
                    <a:ext uri="{9D8B030D-6E8A-4147-A177-3AD203B41FA5}">
                      <a16:colId xmlns:a16="http://schemas.microsoft.com/office/drawing/2014/main" val="594889835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VAR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ASAP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WHAM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0865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-0.306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-0.162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9217677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SSB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0.485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0.281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85682636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0.132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459978925"/>
                  </a:ext>
                </a:extLst>
              </a:tr>
            </a:tbl>
          </a:graphicData>
        </a:graphic>
      </p:graphicFrame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55" y="4191945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5644763" cy="1600200"/>
          </a:xfrm>
        </p:spPr>
        <p:txBody>
          <a:bodyPr anchor="ctr" anchorCtr="0">
            <a:noAutofit/>
          </a:bodyPr>
          <a:lstStyle/>
          <a:p>
            <a:r>
              <a:rPr lang="en-US" sz="4400" dirty="0" smtClean="0"/>
              <a:t>ASAP to </a:t>
            </a:r>
            <a:r>
              <a:rPr lang="en-US" sz="4400" dirty="0" smtClean="0"/>
              <a:t>proposed WHAM model</a:t>
            </a:r>
            <a:endParaRPr lang="en-US" sz="4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5855" y="2616035"/>
            <a:ext cx="3932237" cy="933994"/>
          </a:xfrm>
        </p:spPr>
        <p:txBody>
          <a:bodyPr/>
          <a:lstStyle/>
          <a:p>
            <a:pPr algn="r"/>
            <a:r>
              <a:rPr lang="en-US" sz="2400" b="1" dirty="0" smtClean="0">
                <a:solidFill>
                  <a:srgbClr val="FF0000"/>
                </a:solidFill>
              </a:rPr>
              <a:t>ASAP</a:t>
            </a:r>
          </a:p>
          <a:p>
            <a:pPr algn="r"/>
            <a:r>
              <a:rPr lang="en-US" sz="2400" dirty="0" smtClean="0"/>
              <a:t>WHAM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68268" y="6352800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25 WP 10 </a:t>
            </a:r>
            <a:endParaRPr lang="en-US" dirty="0"/>
          </a:p>
        </p:txBody>
      </p:sp>
      <p:pic>
        <p:nvPicPr>
          <p:cNvPr id="7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95" y="3550029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22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644763" y="272285"/>
            <a:ext cx="5943600" cy="5943600"/>
          </a:xfrm>
          <a:prstGeom prst="rect">
            <a:avLst/>
          </a:prstGeom>
          <a:ln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212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55" y="4191945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8677940" cy="2640049"/>
          </a:xfrm>
        </p:spPr>
        <p:txBody>
          <a:bodyPr>
            <a:normAutofit lnSpcReduction="10000"/>
          </a:bodyPr>
          <a:lstStyle/>
          <a:p>
            <a:pPr lvl="0"/>
            <a:r>
              <a:rPr lang="en-US" sz="2400" dirty="0" smtClean="0">
                <a:solidFill>
                  <a:prstClr val="black"/>
                </a:solidFill>
              </a:rPr>
              <a:t>Exploration of high </a:t>
            </a:r>
            <a:r>
              <a:rPr lang="en-US" sz="2400" dirty="0">
                <a:solidFill>
                  <a:prstClr val="black"/>
                </a:solidFill>
              </a:rPr>
              <a:t>level of process error for numbers at </a:t>
            </a:r>
            <a:r>
              <a:rPr lang="en-US" sz="2400" dirty="0" smtClean="0">
                <a:solidFill>
                  <a:prstClr val="black"/>
                </a:solidFill>
              </a:rPr>
              <a:t>age</a:t>
            </a:r>
            <a:endParaRPr lang="en-US" sz="2400" dirty="0">
              <a:solidFill>
                <a:prstClr val="black"/>
              </a:solidFill>
            </a:endParaRP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Time varying survey catchability and </a:t>
            </a:r>
            <a:r>
              <a:rPr lang="en-US" sz="2400" dirty="0" smtClean="0">
                <a:solidFill>
                  <a:prstClr val="black"/>
                </a:solidFill>
              </a:rPr>
              <a:t>fishery selectivity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prstClr val="black"/>
                </a:solidFill>
              </a:rPr>
              <a:t>(varying availability to NEFSC trawl survey and contributions of US and Canadian fisheries to total fishery catch)</a:t>
            </a:r>
            <a:endParaRPr lang="en-US" sz="2000" dirty="0">
              <a:solidFill>
                <a:prstClr val="black"/>
              </a:solidFill>
            </a:endParaRPr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Time-varying natural mortality</a:t>
            </a:r>
          </a:p>
          <a:p>
            <a:pPr lvl="0"/>
            <a:r>
              <a:rPr lang="en-US" sz="2400" dirty="0" smtClean="0">
                <a:solidFill>
                  <a:srgbClr val="FF0000"/>
                </a:solidFill>
              </a:rPr>
              <a:t>Recruitment</a:t>
            </a:r>
            <a:endParaRPr lang="en-US" sz="2400" dirty="0">
              <a:solidFill>
                <a:srgbClr val="FF0000"/>
              </a:solidFill>
            </a:endParaRPr>
          </a:p>
          <a:p>
            <a:pPr lvl="0"/>
            <a:r>
              <a:rPr lang="en-US" sz="2400" strike="sngStrike" dirty="0" smtClean="0">
                <a:solidFill>
                  <a:srgbClr val="FF0000"/>
                </a:solidFill>
              </a:rPr>
              <a:t>Projection assumptions</a:t>
            </a:r>
            <a:endParaRPr lang="en-US" sz="2400" strike="sngStrike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446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Biological reference </a:t>
            </a:r>
            <a:r>
              <a:rPr lang="en-US" dirty="0"/>
              <a:t>p</a:t>
            </a:r>
            <a:r>
              <a:rPr lang="en-US" dirty="0" smtClean="0"/>
              <a:t>oints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77939917"/>
              </p:ext>
            </p:extLst>
          </p:nvPr>
        </p:nvGraphicFramePr>
        <p:xfrm>
          <a:off x="475571" y="2461972"/>
          <a:ext cx="5392799" cy="202184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170349">
                  <a:extLst>
                    <a:ext uri="{9D8B030D-6E8A-4147-A177-3AD203B41FA5}">
                      <a16:colId xmlns:a16="http://schemas.microsoft.com/office/drawing/2014/main" val="1808607293"/>
                    </a:ext>
                  </a:extLst>
                </a:gridCol>
                <a:gridCol w="1995003">
                  <a:extLst>
                    <a:ext uri="{9D8B030D-6E8A-4147-A177-3AD203B41FA5}">
                      <a16:colId xmlns:a16="http://schemas.microsoft.com/office/drawing/2014/main" val="1482904636"/>
                    </a:ext>
                  </a:extLst>
                </a:gridCol>
                <a:gridCol w="2227447">
                  <a:extLst>
                    <a:ext uri="{9D8B030D-6E8A-4147-A177-3AD203B41FA5}">
                      <a16:colId xmlns:a16="http://schemas.microsoft.com/office/drawing/2014/main" val="3772055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ASAP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WHAM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277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F40%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459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SSB40%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154,107 </a:t>
                      </a:r>
                    </a:p>
                    <a:p>
                      <a:pPr algn="ctr"/>
                      <a:r>
                        <a:rPr lang="en-US" dirty="0" smtClean="0"/>
                        <a:t>(86,490 – 332,677)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128,150</a:t>
                      </a:r>
                    </a:p>
                    <a:p>
                      <a:pPr algn="ctr"/>
                      <a:r>
                        <a:rPr lang="en-US" dirty="0" smtClean="0"/>
                        <a:t>(49,587-331,184)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94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Yield40%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30,460 </a:t>
                      </a:r>
                    </a:p>
                    <a:p>
                      <a:pPr algn="ctr"/>
                      <a:r>
                        <a:rPr lang="en-US" dirty="0" smtClean="0"/>
                        <a:t>(17,321 – 63,448)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23,724</a:t>
                      </a:r>
                    </a:p>
                    <a:p>
                      <a:pPr algn="ctr"/>
                      <a:r>
                        <a:rPr lang="en-US" dirty="0" smtClean="0"/>
                        <a:t> (9,123 – 61,693)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143436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365364" y="517060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7 WP 10</a:t>
            </a:r>
            <a:endParaRPr lang="en-US" dirty="0"/>
          </a:p>
        </p:txBody>
      </p:sp>
      <p:pic>
        <p:nvPicPr>
          <p:cNvPr id="9" name="image1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85829" y="1176791"/>
            <a:ext cx="5042452" cy="5147835"/>
          </a:xfrm>
          <a:prstGeom prst="rect">
            <a:avLst/>
          </a:prstGeom>
          <a:ln/>
        </p:spPr>
      </p:pic>
      <p:sp>
        <p:nvSpPr>
          <p:cNvPr id="3" name="TextBox 2"/>
          <p:cNvSpPr txBox="1"/>
          <p:nvPr/>
        </p:nvSpPr>
        <p:spPr>
          <a:xfrm>
            <a:off x="8682824" y="755374"/>
            <a:ext cx="1447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M1 = ASAP</a:t>
            </a:r>
          </a:p>
          <a:p>
            <a:r>
              <a:rPr lang="en-US" dirty="0" smtClean="0"/>
              <a:t>M2 = WHAM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682824" y="6488668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24 WP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128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23890"/>
              </p:ext>
            </p:extLst>
          </p:nvPr>
        </p:nvGraphicFramePr>
        <p:xfrm>
          <a:off x="4397071" y="859817"/>
          <a:ext cx="7521929" cy="476707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40241">
                  <a:extLst>
                    <a:ext uri="{9D8B030D-6E8A-4147-A177-3AD203B41FA5}">
                      <a16:colId xmlns:a16="http://schemas.microsoft.com/office/drawing/2014/main" val="971108870"/>
                    </a:ext>
                  </a:extLst>
                </a:gridCol>
                <a:gridCol w="940241">
                  <a:extLst>
                    <a:ext uri="{9D8B030D-6E8A-4147-A177-3AD203B41FA5}">
                      <a16:colId xmlns:a16="http://schemas.microsoft.com/office/drawing/2014/main" val="1552520032"/>
                    </a:ext>
                  </a:extLst>
                </a:gridCol>
                <a:gridCol w="940241">
                  <a:extLst>
                    <a:ext uri="{9D8B030D-6E8A-4147-A177-3AD203B41FA5}">
                      <a16:colId xmlns:a16="http://schemas.microsoft.com/office/drawing/2014/main" val="4232604823"/>
                    </a:ext>
                  </a:extLst>
                </a:gridCol>
                <a:gridCol w="839203">
                  <a:extLst>
                    <a:ext uri="{9D8B030D-6E8A-4147-A177-3AD203B41FA5}">
                      <a16:colId xmlns:a16="http://schemas.microsoft.com/office/drawing/2014/main" val="725335587"/>
                    </a:ext>
                  </a:extLst>
                </a:gridCol>
                <a:gridCol w="1041280">
                  <a:extLst>
                    <a:ext uri="{9D8B030D-6E8A-4147-A177-3AD203B41FA5}">
                      <a16:colId xmlns:a16="http://schemas.microsoft.com/office/drawing/2014/main" val="4063044472"/>
                    </a:ext>
                  </a:extLst>
                </a:gridCol>
                <a:gridCol w="940241">
                  <a:extLst>
                    <a:ext uri="{9D8B030D-6E8A-4147-A177-3AD203B41FA5}">
                      <a16:colId xmlns:a16="http://schemas.microsoft.com/office/drawing/2014/main" val="2465431316"/>
                    </a:ext>
                  </a:extLst>
                </a:gridCol>
                <a:gridCol w="940241">
                  <a:extLst>
                    <a:ext uri="{9D8B030D-6E8A-4147-A177-3AD203B41FA5}">
                      <a16:colId xmlns:a16="http://schemas.microsoft.com/office/drawing/2014/main" val="2145045755"/>
                    </a:ext>
                  </a:extLst>
                </a:gridCol>
                <a:gridCol w="940241">
                  <a:extLst>
                    <a:ext uri="{9D8B030D-6E8A-4147-A177-3AD203B41FA5}">
                      <a16:colId xmlns:a16="http://schemas.microsoft.com/office/drawing/2014/main" val="19990911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+mn-ea"/>
                        </a:rPr>
                        <a:t>Par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WHAM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hi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ASAP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15551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2023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SSB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56696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14159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227025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43721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17764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100647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401463684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2024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SSB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79974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12770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500858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67524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32341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143307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57347845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SSB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87139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7424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1022820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77038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43184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156933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244395213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SSB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83319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3395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2044805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81551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47719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176672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401049292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0.081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0.018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0.37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0.34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162717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2024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0.163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0.147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0.181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3782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0.163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0.147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0.181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7889403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0.163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0.147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0.181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24390835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Catch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5953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5953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5953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5953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5953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5953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2143906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Catch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15429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2162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110092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12618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6127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27331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5135354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Catch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16285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1234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214936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14671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8301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30242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287650501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Catch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15422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571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416762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15694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9268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33414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279643344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Rect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131200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7204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2389543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91342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28584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294287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32258305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Rect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115979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2853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4714488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107496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29362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405817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14973372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Rect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102721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1329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7940735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111252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29651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470921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8763060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Rect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91150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683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12168829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116499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29937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524124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025303906"/>
                  </a:ext>
                </a:extLst>
              </a:tr>
            </a:tbl>
          </a:graphicData>
        </a:graphic>
      </p:graphicFrame>
      <p:pic>
        <p:nvPicPr>
          <p:cNvPr id="4" name="image1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2636" y="2043485"/>
            <a:ext cx="4079019" cy="2862469"/>
          </a:xfrm>
          <a:prstGeom prst="rect">
            <a:avLst/>
          </a:prstGeom>
          <a:ln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2412" y="5167203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26 WP 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44732" y="6208823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8 WP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788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pic>
        <p:nvPicPr>
          <p:cNvPr id="4" name="image19.png"/>
          <p:cNvPicPr/>
          <p:nvPr/>
        </p:nvPicPr>
        <p:blipFill rotWithShape="1">
          <a:blip r:embed="rId2"/>
          <a:srcRect l="1182" t="821"/>
          <a:stretch/>
        </p:blipFill>
        <p:spPr>
          <a:xfrm>
            <a:off x="254272" y="1863029"/>
            <a:ext cx="5100102" cy="3691104"/>
          </a:xfrm>
          <a:prstGeom prst="rect">
            <a:avLst/>
          </a:prstGeom>
          <a:ln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11659" y="6208823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26 WP 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44732" y="6208823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8 WP 10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226061"/>
              </p:ext>
            </p:extLst>
          </p:nvPr>
        </p:nvGraphicFramePr>
        <p:xfrm>
          <a:off x="5851737" y="1641102"/>
          <a:ext cx="5688342" cy="4351336"/>
        </p:xfrm>
        <a:graphic>
          <a:graphicData uri="http://schemas.openxmlformats.org/drawingml/2006/table">
            <a:tbl>
              <a:tblPr/>
              <a:tblGrid>
                <a:gridCol w="461874">
                  <a:extLst>
                    <a:ext uri="{9D8B030D-6E8A-4147-A177-3AD203B41FA5}">
                      <a16:colId xmlns:a16="http://schemas.microsoft.com/office/drawing/2014/main" val="1575287068"/>
                    </a:ext>
                  </a:extLst>
                </a:gridCol>
                <a:gridCol w="923748">
                  <a:extLst>
                    <a:ext uri="{9D8B030D-6E8A-4147-A177-3AD203B41FA5}">
                      <a16:colId xmlns:a16="http://schemas.microsoft.com/office/drawing/2014/main" val="131769124"/>
                    </a:ext>
                  </a:extLst>
                </a:gridCol>
                <a:gridCol w="2175669">
                  <a:extLst>
                    <a:ext uri="{9D8B030D-6E8A-4147-A177-3AD203B41FA5}">
                      <a16:colId xmlns:a16="http://schemas.microsoft.com/office/drawing/2014/main" val="79120243"/>
                    </a:ext>
                  </a:extLst>
                </a:gridCol>
                <a:gridCol w="2127051">
                  <a:extLst>
                    <a:ext uri="{9D8B030D-6E8A-4147-A177-3AD203B41FA5}">
                      <a16:colId xmlns:a16="http://schemas.microsoft.com/office/drawing/2014/main" val="3349578930"/>
                    </a:ext>
                  </a:extLst>
                </a:gridCol>
              </a:tblGrid>
              <a:tr h="2613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Parameter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WHAM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ASAP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717949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56,696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(14,159-227,025)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43,721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(17,764-100,647)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842399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79,974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(12,770-500,858)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67,524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(32,341-143,307)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460811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87,139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(7,424-1,022,820)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77,038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(43,184-156,933)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303170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2026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83,319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(3,395-2,044,805)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81,551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(47,719-176,672)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539940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(0.02-0.37)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   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(0.07-0.34)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834109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  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(0.15-0.18)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   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(0.21-0.21)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311383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   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(0.15-0.18)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   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(0.21-0.21)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826907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2026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   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(0.15-0.18)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(0.21-0.21)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992937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5,953 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(5,953-5,953)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5,953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(5,953-5,953)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484567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15,429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(2,162-110,092)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12,618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(6,127-27,331)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002165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16,285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(1,234-214,936)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14,671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(8,301-30,242)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789520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2026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15,422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(571-416,762)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15,694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(9,268-33,414)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144996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131,200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(7,204-2,389,543)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91,342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(28,584-294,287)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81808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115,979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(2,853-4,714,488)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107,496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(29,362-405,817)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15458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102,721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(1,329-7,940,735)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111,252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(29,651-470,921)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099134"/>
                  </a:ext>
                </a:extLst>
              </a:tr>
              <a:tr h="2613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2026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91,150    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(683-12,168,829)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116,499 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(29,937-524,124)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144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554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832"/>
            <a:ext cx="10515600" cy="1325563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118" y="1229279"/>
            <a:ext cx="5157787" cy="823912"/>
          </a:xfrm>
        </p:spPr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5118" y="2053191"/>
            <a:ext cx="5157787" cy="368458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WHAM run: </a:t>
            </a:r>
          </a:p>
          <a:p>
            <a:pPr lvl="1"/>
            <a:r>
              <a:rPr lang="en-US" dirty="0" smtClean="0"/>
              <a:t>logistic-normal-ar1-miss0 for fleet and surveys</a:t>
            </a:r>
          </a:p>
          <a:p>
            <a:pPr lvl="1"/>
            <a:r>
              <a:rPr lang="en-US" dirty="0" smtClean="0"/>
              <a:t>2dar1 on NAA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WHAM had decent diagnostics</a:t>
            </a:r>
          </a:p>
          <a:p>
            <a:endParaRPr lang="en-US" dirty="0"/>
          </a:p>
          <a:p>
            <a:r>
              <a:rPr lang="en-US" dirty="0" smtClean="0"/>
              <a:t>WHAM had improved </a:t>
            </a:r>
            <a:r>
              <a:rPr lang="en-US" dirty="0" err="1" smtClean="0"/>
              <a:t>retros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Minor differences BRPs and projections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24084" y="1229279"/>
            <a:ext cx="5183188" cy="823912"/>
          </a:xfrm>
        </p:spPr>
        <p:txBody>
          <a:bodyPr/>
          <a:lstStyle/>
          <a:p>
            <a:r>
              <a:rPr lang="en-US" dirty="0" smtClean="0"/>
              <a:t>Research recommendations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24084" y="2053191"/>
            <a:ext cx="5183188" cy="3598013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 smtClean="0"/>
              <a:t>High level of process error for numbers at age</a:t>
            </a:r>
          </a:p>
          <a:p>
            <a:endParaRPr lang="en-US" sz="2600" dirty="0" smtClean="0"/>
          </a:p>
          <a:p>
            <a:r>
              <a:rPr lang="en-US" sz="2600" dirty="0" smtClean="0"/>
              <a:t>Time varying survey catchability and selectivity</a:t>
            </a:r>
          </a:p>
          <a:p>
            <a:endParaRPr lang="en-US" sz="2600" dirty="0"/>
          </a:p>
          <a:p>
            <a:r>
              <a:rPr lang="en-US" sz="2600" dirty="0" smtClean="0"/>
              <a:t>Time varying M</a:t>
            </a:r>
          </a:p>
          <a:p>
            <a:endParaRPr lang="en-US" sz="2600" dirty="0" smtClean="0"/>
          </a:p>
          <a:p>
            <a:r>
              <a:rPr lang="en-US" sz="2600" dirty="0" smtClean="0"/>
              <a:t>Projection assumptions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931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pocket slides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45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Catch at 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3" name="TextBox 2"/>
          <p:cNvSpPr txBox="1"/>
          <p:nvPr/>
        </p:nvSpPr>
        <p:spPr>
          <a:xfrm>
            <a:off x="8307977" y="6270171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 WP 10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47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Asap like run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25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02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Albatross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24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Bigelow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425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Egg survey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559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Egg survey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86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SSB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F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04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Catch at 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31" b="34638"/>
          <a:stretch/>
        </p:blipFill>
        <p:spPr>
          <a:xfrm>
            <a:off x="318253" y="1954321"/>
            <a:ext cx="5601226" cy="4598064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3" name="TextBox 2"/>
          <p:cNvSpPr txBox="1"/>
          <p:nvPr/>
        </p:nvSpPr>
        <p:spPr>
          <a:xfrm>
            <a:off x="8307977" y="6270171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 WP 10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3" t="3590" r="34069" b="80524"/>
          <a:stretch/>
        </p:blipFill>
        <p:spPr>
          <a:xfrm>
            <a:off x="4583836" y="2234657"/>
            <a:ext cx="1170284" cy="93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25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Survey indices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40" y="3322394"/>
            <a:ext cx="3328416" cy="3328416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256" y="7701"/>
            <a:ext cx="3331731" cy="3331731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57" y="1799499"/>
            <a:ext cx="4351338" cy="4351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69952" y="2574066"/>
            <a:ext cx="2676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Index 1 = Egg </a:t>
            </a:r>
            <a:r>
              <a:rPr lang="en-US" dirty="0" smtClean="0"/>
              <a:t>index (blue)</a:t>
            </a:r>
          </a:p>
          <a:p>
            <a:r>
              <a:rPr lang="en-US" dirty="0" smtClean="0"/>
              <a:t>Index </a:t>
            </a:r>
            <a:r>
              <a:rPr lang="en-US" dirty="0" smtClean="0"/>
              <a:t>2 = </a:t>
            </a:r>
            <a:r>
              <a:rPr lang="en-US" dirty="0" smtClean="0">
                <a:solidFill>
                  <a:srgbClr val="FF0000"/>
                </a:solidFill>
              </a:rPr>
              <a:t>Bigelow (green)</a:t>
            </a:r>
          </a:p>
          <a:p>
            <a:r>
              <a:rPr lang="en-US" dirty="0" smtClean="0"/>
              <a:t>Index 3 </a:t>
            </a:r>
            <a:r>
              <a:rPr lang="en-US" dirty="0"/>
              <a:t>= </a:t>
            </a:r>
            <a:r>
              <a:rPr lang="en-US" dirty="0" smtClean="0">
                <a:solidFill>
                  <a:srgbClr val="FF0000"/>
                </a:solidFill>
              </a:rPr>
              <a:t>Albatross (red)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1254" y="6259648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 WP 10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57199" y="6538912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3 WP 10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99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indices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15" y="212362"/>
            <a:ext cx="3517084" cy="3517084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91" y="3452655"/>
            <a:ext cx="3331731" cy="3331731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65" y="1799499"/>
            <a:ext cx="4351338" cy="4351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25999" y="1619794"/>
            <a:ext cx="2037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Index 1 = Egg index</a:t>
            </a:r>
          </a:p>
          <a:p>
            <a:r>
              <a:rPr lang="en-US" dirty="0" smtClean="0"/>
              <a:t>Index 2 = Albatross</a:t>
            </a:r>
          </a:p>
          <a:p>
            <a:r>
              <a:rPr lang="en-US" dirty="0" smtClean="0"/>
              <a:t>Index 3= Bigelow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71254" y="6259648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 WP 10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25998" y="6150837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3 WP 10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39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ASAP </a:t>
            </a:r>
            <a:r>
              <a:rPr lang="en-US" dirty="0" smtClean="0">
                <a:solidFill>
                  <a:srgbClr val="00B0F0"/>
                </a:solidFill>
                <a:sym typeface="Wingdings" panose="05000000000000000000" pitchFamily="2" charset="2"/>
              </a:rPr>
              <a:t> WHAM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Age-comps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Recruitment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Time varying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Selectivity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NAA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5113888" y="4816354"/>
            <a:ext cx="2606817" cy="1246116"/>
          </a:xfrm>
          <a:prstGeom prst="rect">
            <a:avLst/>
          </a:prstGeom>
        </p:spPr>
      </p:pic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15" y="427974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1" y="1173951"/>
            <a:ext cx="6492902" cy="329717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06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3367</TotalTime>
  <Words>1572</Words>
  <Application>Microsoft Office PowerPoint</Application>
  <PresentationFormat>Widescreen</PresentationFormat>
  <Paragraphs>795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Wingdings</vt:lpstr>
      <vt:lpstr>Office Theme</vt:lpstr>
      <vt:lpstr>ToR 5: Atlantic mackerel</vt:lpstr>
      <vt:lpstr>Assessment Timeline</vt:lpstr>
      <vt:lpstr>Background</vt:lpstr>
      <vt:lpstr>Data inputs</vt:lpstr>
      <vt:lpstr>Catch at age</vt:lpstr>
      <vt:lpstr>PowerPoint Presentation</vt:lpstr>
      <vt:lpstr>Survey indices</vt:lpstr>
      <vt:lpstr>Survey indices</vt:lpstr>
      <vt:lpstr>The plan</vt:lpstr>
      <vt:lpstr>ASAP to WHAM</vt:lpstr>
      <vt:lpstr>PowerPoint Presentation</vt:lpstr>
      <vt:lpstr>PowerPoint Presentation</vt:lpstr>
      <vt:lpstr>Age composition comparison</vt:lpstr>
      <vt:lpstr>Fishery catch OSA residuals</vt:lpstr>
      <vt:lpstr>NEFSC Albatross OSA residuals</vt:lpstr>
      <vt:lpstr>NEFSC Bigelow OSA residuals</vt:lpstr>
      <vt:lpstr>NEFSC Bigelow OSA</vt:lpstr>
      <vt:lpstr>Age comp summary</vt:lpstr>
      <vt:lpstr>The plan</vt:lpstr>
      <vt:lpstr>Recruitment</vt:lpstr>
      <vt:lpstr>The plan</vt:lpstr>
      <vt:lpstr>Time varying selectivity</vt:lpstr>
      <vt:lpstr>PowerPoint Presentation</vt:lpstr>
      <vt:lpstr>The plan</vt:lpstr>
      <vt:lpstr>Random effects on NAA</vt:lpstr>
      <vt:lpstr>Random effects on NAA</vt:lpstr>
      <vt:lpstr>Data inputs</vt:lpstr>
      <vt:lpstr>Data inputs</vt:lpstr>
      <vt:lpstr>Selectivity</vt:lpstr>
      <vt:lpstr>Selectivity</vt:lpstr>
      <vt:lpstr>Catch aggregate fit</vt:lpstr>
      <vt:lpstr>Catch age compositions</vt:lpstr>
      <vt:lpstr>Egg survey aggregate fit</vt:lpstr>
      <vt:lpstr>Bigelow survey aggregate fit</vt:lpstr>
      <vt:lpstr>Bigelow age compositions</vt:lpstr>
      <vt:lpstr>Albatross survey aggregate fit</vt:lpstr>
      <vt:lpstr>Albatross age compositions </vt:lpstr>
      <vt:lpstr>Retro: SSB</vt:lpstr>
      <vt:lpstr>Retro: F</vt:lpstr>
      <vt:lpstr>MASE</vt:lpstr>
      <vt:lpstr>Self-test</vt:lpstr>
      <vt:lpstr>Diagnostic Summary</vt:lpstr>
      <vt:lpstr>ASAP to proposed WHAM model</vt:lpstr>
      <vt:lpstr>Future work</vt:lpstr>
      <vt:lpstr>Biological reference points</vt:lpstr>
      <vt:lpstr>Projections</vt:lpstr>
      <vt:lpstr>Projections</vt:lpstr>
      <vt:lpstr>Summary</vt:lpstr>
      <vt:lpstr>Back pocket slides</vt:lpstr>
      <vt:lpstr>Asap like run</vt:lpstr>
      <vt:lpstr>Catch</vt:lpstr>
      <vt:lpstr>Albatross</vt:lpstr>
      <vt:lpstr>Bigelow</vt:lpstr>
      <vt:lpstr>Egg survey</vt:lpstr>
      <vt:lpstr>Egg survey</vt:lpstr>
      <vt:lpstr>Retro</vt:lpstr>
    </vt:vector>
  </TitlesOfParts>
  <Company>NEFSC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 5: Mackerel</dc:title>
  <dc:creator>Alex Hansell</dc:creator>
  <cp:lastModifiedBy>Kiersten.Curti</cp:lastModifiedBy>
  <cp:revision>42</cp:revision>
  <dcterms:created xsi:type="dcterms:W3CDTF">2024-02-05T20:54:38Z</dcterms:created>
  <dcterms:modified xsi:type="dcterms:W3CDTF">2024-02-09T04:39:47Z</dcterms:modified>
</cp:coreProperties>
</file>